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71" r:id="rId2"/>
    <p:sldId id="283" r:id="rId3"/>
    <p:sldId id="256" r:id="rId4"/>
    <p:sldId id="278" r:id="rId5"/>
    <p:sldId id="257" r:id="rId6"/>
    <p:sldId id="258" r:id="rId7"/>
    <p:sldId id="267" r:id="rId8"/>
    <p:sldId id="268" r:id="rId9"/>
    <p:sldId id="269" r:id="rId10"/>
    <p:sldId id="270" r:id="rId11"/>
    <p:sldId id="281" r:id="rId12"/>
    <p:sldId id="275" r:id="rId13"/>
    <p:sldId id="261" r:id="rId14"/>
    <p:sldId id="273" r:id="rId15"/>
    <p:sldId id="274" r:id="rId16"/>
    <p:sldId id="263" r:id="rId17"/>
    <p:sldId id="265" r:id="rId18"/>
    <p:sldId id="284" r:id="rId19"/>
    <p:sldId id="285" r:id="rId20"/>
    <p:sldId id="279" r:id="rId21"/>
    <p:sldId id="280" r:id="rId22"/>
    <p:sldId id="282" r:id="rId23"/>
    <p:sldId id="277" r:id="rId24"/>
    <p:sldId id="276"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0" autoAdjust="0"/>
    <p:restoredTop sz="93260" autoAdjust="0"/>
  </p:normalViewPr>
  <p:slideViewPr>
    <p:cSldViewPr snapToGrid="0" snapToObjects="1">
      <p:cViewPr>
        <p:scale>
          <a:sx n="99" d="100"/>
          <a:sy n="99" d="100"/>
        </p:scale>
        <p:origin x="-312"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BD2436D-6357-4AF3-A005-6BCAB69993F5}" type="datetimeFigureOut">
              <a:rPr lang="en-US" smtClean="0"/>
              <a:pPr/>
              <a:t>5/14/2012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C76BC9B-DE91-4EAD-B41D-7D4FCD67A7D5}" type="slidenum">
              <a:rPr lang="en-US" smtClean="0"/>
              <a:pPr/>
              <a:t>‹#›</a:t>
            </a:fld>
            <a:endParaRPr lang="en-US"/>
          </a:p>
        </p:txBody>
      </p:sp>
    </p:spTree>
    <p:extLst>
      <p:ext uri="{BB962C8B-B14F-4D97-AF65-F5344CB8AC3E}">
        <p14:creationId xmlns:p14="http://schemas.microsoft.com/office/powerpoint/2010/main" xmlns="" val="341928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This law makes it illegal to discriminate against someone on the basis of race, color, religion, national origin, or sex. The law also makes it illegal to retaliate against a person because the person complained about discrimination, filed a charge of discrimination, or participated in an employment discrimination investigation or lawsuit. The law also requires that employers reasonably accommodate applicants' and employees' sincerely held religious practices, unless doing so would impose an undue hardship on the operation of the employer's business.</a:t>
            </a:r>
          </a:p>
          <a:p>
            <a:pPr defTabSz="966612">
              <a:defRPr/>
            </a:pPr>
            <a:r>
              <a:rPr lang="en-US" dirty="0" smtClean="0"/>
              <a:t>Pregnancy Discrimination Act This law amended Title VII to make it illegal to discriminate against a woman because of pregnancy, childbirth, or a medical condition related to pregnancy or childbirth. </a:t>
            </a:r>
          </a:p>
        </p:txBody>
      </p:sp>
      <p:sp>
        <p:nvSpPr>
          <p:cNvPr id="4" name="Slide Number Placeholder 3"/>
          <p:cNvSpPr>
            <a:spLocks noGrp="1"/>
          </p:cNvSpPr>
          <p:nvPr>
            <p:ph type="sldNum" sz="quarter" idx="10"/>
          </p:nvPr>
        </p:nvSpPr>
        <p:spPr/>
        <p:txBody>
          <a:bodyPr/>
          <a:lstStyle/>
          <a:p>
            <a:fld id="{FC76BC9B-DE91-4EAD-B41D-7D4FCD67A7D5}" type="slidenum">
              <a:rPr lang="en-US" smtClean="0"/>
              <a:pPr/>
              <a:t>3</a:t>
            </a:fld>
            <a:endParaRPr lang="en-US"/>
          </a:p>
        </p:txBody>
      </p:sp>
    </p:spTree>
    <p:extLst>
      <p:ext uri="{BB962C8B-B14F-4D97-AF65-F5344CB8AC3E}">
        <p14:creationId xmlns:p14="http://schemas.microsoft.com/office/powerpoint/2010/main" xmlns="" val="26133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is going</a:t>
            </a:r>
            <a:r>
              <a:rPr lang="en-US" baseline="0" dirty="0" smtClean="0"/>
              <a:t> to </a:t>
            </a:r>
            <a:r>
              <a:rPr lang="en-US" baseline="0" dirty="0" err="1" smtClean="0"/>
              <a:t>persistantly</a:t>
            </a:r>
            <a:r>
              <a:rPr lang="en-US" baseline="0" dirty="0" smtClean="0"/>
              <a:t> ask Maria out to dinner</a:t>
            </a:r>
            <a:endParaRPr lang="en-US" dirty="0"/>
          </a:p>
        </p:txBody>
      </p:sp>
      <p:sp>
        <p:nvSpPr>
          <p:cNvPr id="4" name="Slide Number Placeholder 3"/>
          <p:cNvSpPr>
            <a:spLocks noGrp="1"/>
          </p:cNvSpPr>
          <p:nvPr>
            <p:ph type="sldNum" sz="quarter" idx="10"/>
          </p:nvPr>
        </p:nvSpPr>
        <p:spPr/>
        <p:txBody>
          <a:bodyPr/>
          <a:lstStyle/>
          <a:p>
            <a:fld id="{FC76BC9B-DE91-4EAD-B41D-7D4FCD67A7D5}" type="slidenum">
              <a:rPr lang="en-US" smtClean="0"/>
              <a:pPr/>
              <a:t>18</a:t>
            </a:fld>
            <a:endParaRPr lang="en-US"/>
          </a:p>
        </p:txBody>
      </p:sp>
    </p:spTree>
    <p:extLst>
      <p:ext uri="{BB962C8B-B14F-4D97-AF65-F5344CB8AC3E}">
        <p14:creationId xmlns:p14="http://schemas.microsoft.com/office/powerpoint/2010/main" xmlns="" val="276359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needs to leave work promptly at 5:00 to pick up her child at child care. </a:t>
            </a:r>
            <a:endParaRPr lang="en-US" dirty="0"/>
          </a:p>
        </p:txBody>
      </p:sp>
      <p:sp>
        <p:nvSpPr>
          <p:cNvPr id="4" name="Slide Number Placeholder 3"/>
          <p:cNvSpPr>
            <a:spLocks noGrp="1"/>
          </p:cNvSpPr>
          <p:nvPr>
            <p:ph type="sldNum" sz="quarter" idx="10"/>
          </p:nvPr>
        </p:nvSpPr>
        <p:spPr/>
        <p:txBody>
          <a:bodyPr/>
          <a:lstStyle/>
          <a:p>
            <a:fld id="{FC76BC9B-DE91-4EAD-B41D-7D4FCD67A7D5}" type="slidenum">
              <a:rPr lang="en-US" smtClean="0"/>
              <a:pPr/>
              <a:t>19</a:t>
            </a:fld>
            <a:endParaRPr lang="en-US"/>
          </a:p>
        </p:txBody>
      </p:sp>
    </p:spTree>
    <p:extLst>
      <p:ext uri="{BB962C8B-B14F-4D97-AF65-F5344CB8AC3E}">
        <p14:creationId xmlns:p14="http://schemas.microsoft.com/office/powerpoint/2010/main" xmlns="" val="10580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Equal </a:t>
            </a:r>
            <a:r>
              <a:rPr lang="en-US" dirty="0" err="1" smtClean="0"/>
              <a:t>Pay:This</a:t>
            </a:r>
            <a:r>
              <a:rPr lang="en-US" dirty="0" smtClean="0"/>
              <a:t> law makes it illegal to pay different wages to men and women if they perform equal work in the same workplace. </a:t>
            </a:r>
          </a:p>
          <a:p>
            <a:pPr defTabSz="966612">
              <a:defRPr/>
            </a:pPr>
            <a:r>
              <a:rPr lang="en-US" dirty="0" smtClean="0"/>
              <a:t>Age</a:t>
            </a:r>
            <a:r>
              <a:rPr lang="en-US" baseline="0" dirty="0" smtClean="0"/>
              <a:t> Discrimination: </a:t>
            </a:r>
            <a:r>
              <a:rPr lang="en-US" dirty="0" smtClean="0"/>
              <a:t>This law protects people who are 40 or older from discrimination because of age. </a:t>
            </a:r>
          </a:p>
          <a:p>
            <a:pPr defTabSz="966612">
              <a:defRPr/>
            </a:pPr>
            <a:r>
              <a:rPr lang="en-US" dirty="0" smtClean="0"/>
              <a:t>Americans with Disabilities Act: This law makes it illegal to discriminate against a qualified person with a disability in the private sector and in state and local governments. The law also requires that employers reasonably accommodate the known physical or mental limitations of an otherwise qualified individual with a disability who is an applicant or employee, unless doing so would impose an undue hardship on the operation of the employer's business.</a:t>
            </a:r>
          </a:p>
          <a:p>
            <a:pPr defTabSz="966612">
              <a:defRPr/>
            </a:pPr>
            <a:r>
              <a:rPr lang="en-US" dirty="0" smtClean="0"/>
              <a:t>All of the law also makes it illegal to retaliate against a person because the person complained about discrimination, filed a charge of discrimination, or participated in an employment discrimination investigation or lawsuit.</a:t>
            </a:r>
          </a:p>
          <a:p>
            <a:endParaRPr lang="en-US" dirty="0"/>
          </a:p>
        </p:txBody>
      </p:sp>
      <p:sp>
        <p:nvSpPr>
          <p:cNvPr id="4" name="Slide Number Placeholder 3"/>
          <p:cNvSpPr>
            <a:spLocks noGrp="1"/>
          </p:cNvSpPr>
          <p:nvPr>
            <p:ph type="sldNum" sz="quarter" idx="10"/>
          </p:nvPr>
        </p:nvSpPr>
        <p:spPr/>
        <p:txBody>
          <a:bodyPr/>
          <a:lstStyle/>
          <a:p>
            <a:fld id="{FC76BC9B-DE91-4EAD-B41D-7D4FCD67A7D5}" type="slidenum">
              <a:rPr lang="en-US" smtClean="0"/>
              <a:pPr/>
              <a:t>4</a:t>
            </a:fld>
            <a:endParaRPr lang="en-US"/>
          </a:p>
        </p:txBody>
      </p:sp>
    </p:spTree>
    <p:extLst>
      <p:ext uri="{BB962C8B-B14F-4D97-AF65-F5344CB8AC3E}">
        <p14:creationId xmlns:p14="http://schemas.microsoft.com/office/powerpoint/2010/main" xmlns="" val="252633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smtClean="0"/>
              <a:t>Studies have shown that sexual harassment victims vary in physical appearance, type of dress, age</a:t>
            </a:r>
            <a:r>
              <a:rPr lang="en-US" baseline="0" dirty="0" smtClean="0"/>
              <a:t> and behavior.</a:t>
            </a:r>
          </a:p>
          <a:p>
            <a:pPr marL="181240" indent="-181240">
              <a:buFontTx/>
              <a:buChar char="-"/>
            </a:pPr>
            <a:r>
              <a:rPr lang="en-US" dirty="0" smtClean="0"/>
              <a:t>Sexual</a:t>
            </a:r>
            <a:r>
              <a:rPr lang="en-US" baseline="0" dirty="0" smtClean="0"/>
              <a:t> harassment touches the lives of 40 – 60 percent of working women and similar proportions of female students in colleges and universities. While not as common, men can also be victims of sexual harassment. </a:t>
            </a:r>
          </a:p>
          <a:p>
            <a:pPr marL="181240" indent="-181240">
              <a:buFontTx/>
              <a:buChar char="-"/>
            </a:pPr>
            <a:r>
              <a:rPr lang="en-US" baseline="0" dirty="0" smtClean="0"/>
              <a:t>As long as there is no coercion, asking another employee for a date should not constitute harassment. However, continued asking or retaliation for a negative response can be considered harassment.  When a person makes it clear sexual content in the relationship is not welcome, his or her wishes must be respected. </a:t>
            </a:r>
            <a:endParaRPr lang="en-US" dirty="0"/>
          </a:p>
        </p:txBody>
      </p:sp>
      <p:sp>
        <p:nvSpPr>
          <p:cNvPr id="4" name="Slide Number Placeholder 3"/>
          <p:cNvSpPr>
            <a:spLocks noGrp="1"/>
          </p:cNvSpPr>
          <p:nvPr>
            <p:ph type="sldNum" sz="quarter" idx="10"/>
          </p:nvPr>
        </p:nvSpPr>
        <p:spPr/>
        <p:txBody>
          <a:bodyPr/>
          <a:lstStyle/>
          <a:p>
            <a:fld id="{FC76BC9B-DE91-4EAD-B41D-7D4FCD67A7D5}" type="slidenum">
              <a:rPr lang="en-US" smtClean="0"/>
              <a:pPr/>
              <a:t>5</a:t>
            </a:fld>
            <a:endParaRPr lang="en-US"/>
          </a:p>
        </p:txBody>
      </p:sp>
    </p:spTree>
    <p:extLst>
      <p:ext uri="{BB962C8B-B14F-4D97-AF65-F5344CB8AC3E}">
        <p14:creationId xmlns:p14="http://schemas.microsoft.com/office/powerpoint/2010/main" xmlns="" val="328784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Sex discrimination can be placed under the heading of sexual harassment</a:t>
            </a:r>
          </a:p>
          <a:p>
            <a:endParaRPr lang="en-US" dirty="0"/>
          </a:p>
        </p:txBody>
      </p:sp>
      <p:sp>
        <p:nvSpPr>
          <p:cNvPr id="4" name="Slide Number Placeholder 3"/>
          <p:cNvSpPr>
            <a:spLocks noGrp="1"/>
          </p:cNvSpPr>
          <p:nvPr>
            <p:ph type="sldNum" sz="quarter" idx="10"/>
          </p:nvPr>
        </p:nvSpPr>
        <p:spPr/>
        <p:txBody>
          <a:bodyPr/>
          <a:lstStyle/>
          <a:p>
            <a:fld id="{FC76BC9B-DE91-4EAD-B41D-7D4FCD67A7D5}"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dirty="0" smtClean="0"/>
              <a:t>As</a:t>
            </a:r>
            <a:r>
              <a:rPr lang="en-US" b="0" baseline="0" dirty="0" smtClean="0"/>
              <a:t> supervisors, we are here to emphasize to all of you that sexual harassment will not be tolerated and to advise you on what kinds of behaviors are illegal. We ask that you report all offensive conduct so that we can take immediate corrective action.</a:t>
            </a:r>
            <a:endParaRPr lang="en-US" b="0" dirty="0"/>
          </a:p>
        </p:txBody>
      </p:sp>
      <p:sp>
        <p:nvSpPr>
          <p:cNvPr id="4" name="Slide Number Placeholder 3"/>
          <p:cNvSpPr>
            <a:spLocks noGrp="1"/>
          </p:cNvSpPr>
          <p:nvPr>
            <p:ph type="sldNum" sz="quarter" idx="10"/>
          </p:nvPr>
        </p:nvSpPr>
        <p:spPr/>
        <p:txBody>
          <a:bodyPr/>
          <a:lstStyle/>
          <a:p>
            <a:fld id="{FC76BC9B-DE91-4EAD-B41D-7D4FCD67A7D5}" type="slidenum">
              <a:rPr lang="en-US" smtClean="0"/>
              <a:pPr/>
              <a:t>12</a:t>
            </a:fld>
            <a:endParaRPr lang="en-US"/>
          </a:p>
        </p:txBody>
      </p:sp>
    </p:spTree>
    <p:extLst>
      <p:ext uri="{BB962C8B-B14F-4D97-AF65-F5344CB8AC3E}">
        <p14:creationId xmlns:p14="http://schemas.microsoft.com/office/powerpoint/2010/main" xmlns="" val="127151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Acceptable behavior includes counseling</a:t>
            </a:r>
            <a:r>
              <a:rPr lang="en-US" baseline="0" dirty="0" smtClean="0"/>
              <a:t> on performance or communications, normal social interactions, polite compliments, and touching which could not reasonably be perceived in a sexual or threatening way.</a:t>
            </a:r>
            <a:endParaRPr lang="en-US" dirty="0"/>
          </a:p>
        </p:txBody>
      </p:sp>
      <p:sp>
        <p:nvSpPr>
          <p:cNvPr id="4" name="Slide Number Placeholder 3"/>
          <p:cNvSpPr>
            <a:spLocks noGrp="1"/>
          </p:cNvSpPr>
          <p:nvPr>
            <p:ph type="sldNum" sz="quarter" idx="10"/>
          </p:nvPr>
        </p:nvSpPr>
        <p:spPr/>
        <p:txBody>
          <a:bodyPr/>
          <a:lstStyle/>
          <a:p>
            <a:fld id="{FC76BC9B-DE91-4EAD-B41D-7D4FCD67A7D5}" type="slidenum">
              <a:rPr lang="en-US" smtClean="0"/>
              <a:pPr/>
              <a:t>14</a:t>
            </a:fld>
            <a:endParaRPr lang="en-US"/>
          </a:p>
        </p:txBody>
      </p:sp>
    </p:spTree>
    <p:extLst>
      <p:ext uri="{BB962C8B-B14F-4D97-AF65-F5344CB8AC3E}">
        <p14:creationId xmlns:p14="http://schemas.microsoft.com/office/powerpoint/2010/main" xmlns="" val="184752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Uncomfortable behavior is that which creates discomfort in the recipient</a:t>
            </a:r>
            <a:r>
              <a:rPr lang="en-US" baseline="0" dirty="0" smtClean="0"/>
              <a:t> or the observer, but which appears to be acceptable to the majority or leaders of the group. Behaviors such as provocative comments on dress, or hugs or kisses routinely given in greeting may also fall into this category. </a:t>
            </a:r>
          </a:p>
          <a:p>
            <a:pPr marL="181240" indent="-181240">
              <a:buFontTx/>
              <a:buChar char="-"/>
            </a:pPr>
            <a:r>
              <a:rPr lang="en-US" dirty="0" smtClean="0"/>
              <a:t>Inappropriate behavior is behavior that most people perceive</a:t>
            </a:r>
            <a:r>
              <a:rPr lang="en-US" baseline="0" dirty="0" smtClean="0"/>
              <a:t> to be improper in the workplace. This includes sexual jokes, boasting of extraordinary sexual abilities, violations of personal space. This behavior is situational and whether or not is is classified as sexual harassment depends on the individuals involved as well as those who witnessed it. If inappropriate behavior spreads throughout the workplace it can create a hostile environment and move into the unacceptable range. </a:t>
            </a:r>
          </a:p>
          <a:p>
            <a:pPr marL="181240" indent="-181240">
              <a:buFontTx/>
              <a:buChar char="-"/>
            </a:pPr>
            <a:r>
              <a:rPr lang="en-US" baseline="0" dirty="0" smtClean="0"/>
              <a:t>Unacceptable behavior includes asking for sexual favors in return for promotion, assignments, travel, or training; making supervisory decisions based on rave of gender; sending “hate” mail; and of course, criminal offenses such as assault or rape. </a:t>
            </a:r>
            <a:endParaRPr lang="en-US" dirty="0"/>
          </a:p>
        </p:txBody>
      </p:sp>
      <p:sp>
        <p:nvSpPr>
          <p:cNvPr id="4" name="Slide Number Placeholder 3"/>
          <p:cNvSpPr>
            <a:spLocks noGrp="1"/>
          </p:cNvSpPr>
          <p:nvPr>
            <p:ph type="sldNum" sz="quarter" idx="10"/>
          </p:nvPr>
        </p:nvSpPr>
        <p:spPr/>
        <p:txBody>
          <a:bodyPr/>
          <a:lstStyle/>
          <a:p>
            <a:fld id="{FC76BC9B-DE91-4EAD-B41D-7D4FCD67A7D5}" type="slidenum">
              <a:rPr lang="en-US" smtClean="0"/>
              <a:pPr/>
              <a:t>15</a:t>
            </a:fld>
            <a:endParaRPr lang="en-US"/>
          </a:p>
        </p:txBody>
      </p:sp>
    </p:spTree>
    <p:extLst>
      <p:ext uri="{BB962C8B-B14F-4D97-AF65-F5344CB8AC3E}">
        <p14:creationId xmlns:p14="http://schemas.microsoft.com/office/powerpoint/2010/main" xmlns="" val="269968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 preventing sexual harassment in the workplace</a:t>
            </a:r>
            <a:endParaRPr lang="en-US" dirty="0"/>
          </a:p>
        </p:txBody>
      </p:sp>
      <p:sp>
        <p:nvSpPr>
          <p:cNvPr id="4" name="Slide Number Placeholder 3"/>
          <p:cNvSpPr>
            <a:spLocks noGrp="1"/>
          </p:cNvSpPr>
          <p:nvPr>
            <p:ph type="sldNum" sz="quarter" idx="10"/>
          </p:nvPr>
        </p:nvSpPr>
        <p:spPr/>
        <p:txBody>
          <a:bodyPr/>
          <a:lstStyle/>
          <a:p>
            <a:fld id="{FC76BC9B-DE91-4EAD-B41D-7D4FCD67A7D5}" type="slidenum">
              <a:rPr lang="en-US" smtClean="0"/>
              <a:pPr/>
              <a:t>16</a:t>
            </a:fld>
            <a:endParaRPr lang="en-US"/>
          </a:p>
        </p:txBody>
      </p:sp>
    </p:spTree>
    <p:extLst>
      <p:ext uri="{BB962C8B-B14F-4D97-AF65-F5344CB8AC3E}">
        <p14:creationId xmlns:p14="http://schemas.microsoft.com/office/powerpoint/2010/main" xmlns="" val="44031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Tim snuggles up to Olga and tries to hold her hand. Olga strongly objects, and Tim backs off. </a:t>
            </a:r>
          </a:p>
          <a:p>
            <a:endParaRPr lang="en-US" dirty="0"/>
          </a:p>
        </p:txBody>
      </p:sp>
      <p:sp>
        <p:nvSpPr>
          <p:cNvPr id="4" name="Slide Number Placeholder 3"/>
          <p:cNvSpPr>
            <a:spLocks noGrp="1"/>
          </p:cNvSpPr>
          <p:nvPr>
            <p:ph type="sldNum" sz="quarter" idx="10"/>
          </p:nvPr>
        </p:nvSpPr>
        <p:spPr/>
        <p:txBody>
          <a:bodyPr/>
          <a:lstStyle/>
          <a:p>
            <a:fld id="{FC76BC9B-DE91-4EAD-B41D-7D4FCD67A7D5}" type="slidenum">
              <a:rPr lang="en-US" smtClean="0"/>
              <a:pPr/>
              <a:t>17</a:t>
            </a:fld>
            <a:endParaRPr lang="en-US"/>
          </a:p>
        </p:txBody>
      </p:sp>
    </p:spTree>
    <p:extLst>
      <p:ext uri="{BB962C8B-B14F-4D97-AF65-F5344CB8AC3E}">
        <p14:creationId xmlns:p14="http://schemas.microsoft.com/office/powerpoint/2010/main" xmlns="" val="204512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F152A5-325B-A54B-A6F1-25443B6D7D77}"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375671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152A5-325B-A54B-A6F1-25443B6D7D77}"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68152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152A5-325B-A54B-A6F1-25443B6D7D77}"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85461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152A5-325B-A54B-A6F1-25443B6D7D77}"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2533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152A5-325B-A54B-A6F1-25443B6D7D77}"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1022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F152A5-325B-A54B-A6F1-25443B6D7D77}"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215473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F152A5-325B-A54B-A6F1-25443B6D7D77}" type="datetimeFigureOut">
              <a:rPr lang="en-US" smtClean="0"/>
              <a:pPr/>
              <a:t>5/14/2012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112275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F152A5-325B-A54B-A6F1-25443B6D7D77}" type="datetimeFigureOut">
              <a:rPr lang="en-US" smtClean="0"/>
              <a:pPr/>
              <a:t>5/14/2012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283139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152A5-325B-A54B-A6F1-25443B6D7D77}" type="datetimeFigureOut">
              <a:rPr lang="en-US" smtClean="0"/>
              <a:pPr/>
              <a:t>5/14/2012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287679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152A5-325B-A54B-A6F1-25443B6D7D77}"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167362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152A5-325B-A54B-A6F1-25443B6D7D77}"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143528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152A5-325B-A54B-A6F1-25443B6D7D77}" type="datetimeFigureOut">
              <a:rPr lang="en-US" smtClean="0"/>
              <a:pPr/>
              <a:t>5/14/2012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D2214-0461-7746-9A0D-64BE5111AB59}" type="slidenum">
              <a:rPr lang="en-US" smtClean="0"/>
              <a:pPr/>
              <a:t>‹#›</a:t>
            </a:fld>
            <a:endParaRPr lang="en-US"/>
          </a:p>
        </p:txBody>
      </p:sp>
    </p:spTree>
    <p:extLst>
      <p:ext uri="{BB962C8B-B14F-4D97-AF65-F5344CB8AC3E}">
        <p14:creationId xmlns:p14="http://schemas.microsoft.com/office/powerpoint/2010/main" xmlns="" val="229097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thechive.files.wordpress.com/2009/11/sex-motivational-posters-hh-7.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dc.gov/Features/SexualViolen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eoc.gov/facts/fs-sex.html" TargetMode="External"/><Relationship Id="rId2" Type="http://schemas.openxmlformats.org/officeDocument/2006/relationships/hyperlink" Target="http://www.eeoc.gov/laws/statutes/index.cfm" TargetMode="External"/><Relationship Id="rId1" Type="http://schemas.openxmlformats.org/officeDocument/2006/relationships/slideLayout" Target="../slideLayouts/slideLayout2.xml"/><Relationship Id="rId6" Type="http://schemas.openxmlformats.org/officeDocument/2006/relationships/hyperlink" Target="http://www.stopvaw.org/uploads/case.pdf" TargetMode="External"/><Relationship Id="rId5" Type="http://schemas.openxmlformats.org/officeDocument/2006/relationships/hyperlink" Target="http://eeo.gsfc.nasa.gov/docs/Sex_Har_Web.pdf" TargetMode="External"/><Relationship Id="rId4" Type="http://schemas.openxmlformats.org/officeDocument/2006/relationships/hyperlink" Target="http://www.fcc.gov/encyclopedia/understanding-workplace-harassment-fcc-staf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551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Esplanade Resort</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689569" y="4913003"/>
            <a:ext cx="7997231" cy="1213160"/>
          </a:xfrm>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8000" dirty="0" smtClean="0"/>
              <a:t>By: Callie Martin Foodservice Manager and Nicole Moore Foodservice Manager</a:t>
            </a:r>
            <a:endParaRPr lang="en-US" sz="8000" dirty="0"/>
          </a:p>
        </p:txBody>
      </p:sp>
      <p:sp>
        <p:nvSpPr>
          <p:cNvPr id="4" name="TextBox 3"/>
          <p:cNvSpPr txBox="1"/>
          <p:nvPr/>
        </p:nvSpPr>
        <p:spPr>
          <a:xfrm>
            <a:off x="487509" y="1372562"/>
            <a:ext cx="8199291" cy="1200329"/>
          </a:xfrm>
          <a:prstGeom prst="rect">
            <a:avLst/>
          </a:prstGeom>
          <a:noFill/>
        </p:spPr>
        <p:txBody>
          <a:bodyPr wrap="square" rtlCol="0">
            <a:spAutoFit/>
          </a:bodyPr>
          <a:lstStyle/>
          <a:p>
            <a:pPr algn="ctr"/>
            <a:r>
              <a:rPr lang="en-US" sz="3600" dirty="0"/>
              <a:t>Sexual Harassment Scenarios and Prevention In-service</a:t>
            </a:r>
          </a:p>
        </p:txBody>
      </p:sp>
      <p:pic>
        <p:nvPicPr>
          <p:cNvPr id="5" name="Picture 4" descr="woman_handshake_sm.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97766" y="2706652"/>
            <a:ext cx="1613515" cy="2417422"/>
          </a:xfrm>
          <a:prstGeom prst="rect">
            <a:avLst/>
          </a:prstGeom>
        </p:spPr>
      </p:pic>
    </p:spTree>
    <p:extLst>
      <p:ext uri="{BB962C8B-B14F-4D97-AF65-F5344CB8AC3E}">
        <p14:creationId xmlns:p14="http://schemas.microsoft.com/office/powerpoint/2010/main" xmlns="" val="3717558440"/>
      </p:ext>
    </p:extLst>
  </p:cSld>
  <p:clrMapOvr>
    <a:masterClrMapping/>
  </p:clrMapOvr>
  <mc:AlternateContent xmlns:mc="http://schemas.openxmlformats.org/markup-compatibility/2006">
    <mc:Choice xmlns:p14="http://schemas.microsoft.com/office/powerpoint/2010/main" xmlns="" Requires="p14">
      <p:transition spd="slow" p14:dur="2000" advTm="19253"/>
    </mc:Choice>
    <mc:Fallback>
      <p:transition spd="slow" advTm="192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ex-motivational-posters-hh-7">
            <a:hlinkClick r:id="rId2"/>
          </p:cNvPr>
          <p:cNvPicPr>
            <a:picLocks noChangeAspect="1" noChangeArrowheads="1"/>
          </p:cNvPicPr>
          <p:nvPr/>
        </p:nvPicPr>
        <p:blipFill>
          <a:blip r:embed="rId3">
            <a:lum bright="70000" contrast="-70000"/>
          </a:blip>
          <a:srcRect/>
          <a:stretch>
            <a:fillRect/>
          </a:stretch>
        </p:blipFill>
        <p:spPr bwMode="auto">
          <a:xfrm>
            <a:off x="1620614" y="166760"/>
            <a:ext cx="5785486" cy="6641740"/>
          </a:xfrm>
          <a:prstGeom prst="rect">
            <a:avLst/>
          </a:prstGeom>
          <a:noFill/>
        </p:spPr>
      </p:pic>
      <p:sp>
        <p:nvSpPr>
          <p:cNvPr id="2" name="Title 1"/>
          <p:cNvSpPr>
            <a:spLocks noGrp="1"/>
          </p:cNvSpPr>
          <p:nvPr>
            <p:ph type="title"/>
          </p:nvPr>
        </p:nvSpPr>
        <p:spPr/>
        <p:txBody>
          <a:bodyPr/>
          <a:lstStyle/>
          <a:p>
            <a:r>
              <a:rPr lang="en-US" dirty="0" smtClean="0"/>
              <a:t>Visual</a:t>
            </a:r>
            <a:endParaRPr lang="en-US" dirty="0"/>
          </a:p>
        </p:txBody>
      </p:sp>
      <p:sp>
        <p:nvSpPr>
          <p:cNvPr id="3" name="Content Placeholder 2"/>
          <p:cNvSpPr>
            <a:spLocks noGrp="1"/>
          </p:cNvSpPr>
          <p:nvPr>
            <p:ph idx="1"/>
          </p:nvPr>
        </p:nvSpPr>
        <p:spPr/>
        <p:txBody>
          <a:bodyPr/>
          <a:lstStyle/>
          <a:p>
            <a:r>
              <a:rPr lang="en-US" dirty="0" smtClean="0"/>
              <a:t>Posters, drawings, pictures, screensavers of sexual nature</a:t>
            </a:r>
          </a:p>
          <a:p>
            <a:r>
              <a:rPr lang="en-US" dirty="0" smtClean="0"/>
              <a:t>Sending, forwarding or soliciting sexually suggestive letters, notes, emails, text messages or images</a:t>
            </a:r>
            <a:endParaRPr lang="en-US" dirty="0"/>
          </a:p>
        </p:txBody>
      </p:sp>
      <p:sp>
        <p:nvSpPr>
          <p:cNvPr id="5" name="TextBox 4"/>
          <p:cNvSpPr txBox="1"/>
          <p:nvPr/>
        </p:nvSpPr>
        <p:spPr>
          <a:xfrm>
            <a:off x="5367075" y="75801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092248380"/>
      </p:ext>
    </p:extLst>
  </p:cSld>
  <p:clrMapOvr>
    <a:masterClrMapping/>
  </p:clrMapOvr>
  <mc:AlternateContent xmlns:mc="http://schemas.openxmlformats.org/markup-compatibility/2006">
    <mc:Choice xmlns:p14="http://schemas.microsoft.com/office/powerpoint/2010/main" xmlns="" Requires="p14">
      <p:transition spd="slow" p14:dur="2000" advTm="27069"/>
    </mc:Choice>
    <mc:Fallback>
      <p:transition spd="slow" advTm="2706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How to identify the differences between sexual harassment and discrimination</a:t>
            </a:r>
            <a:endParaRPr lang="en-US" sz="3200" dirty="0"/>
          </a:p>
        </p:txBody>
      </p:sp>
      <p:sp>
        <p:nvSpPr>
          <p:cNvPr id="5" name="Text Placeholder 4"/>
          <p:cNvSpPr>
            <a:spLocks noGrp="1"/>
          </p:cNvSpPr>
          <p:nvPr>
            <p:ph type="body" idx="1"/>
          </p:nvPr>
        </p:nvSpPr>
        <p:spPr>
          <a:xfrm>
            <a:off x="604837" y="1417638"/>
            <a:ext cx="4040188" cy="639762"/>
          </a:xfrm>
        </p:spPr>
        <p:txBody>
          <a:bodyPr/>
          <a:lstStyle/>
          <a:p>
            <a:r>
              <a:rPr lang="en-US" dirty="0" smtClean="0"/>
              <a:t>Sexual Harassment</a:t>
            </a:r>
            <a:endParaRPr lang="en-US" dirty="0"/>
          </a:p>
        </p:txBody>
      </p:sp>
      <p:sp>
        <p:nvSpPr>
          <p:cNvPr id="3" name="Content Placeholder 2"/>
          <p:cNvSpPr>
            <a:spLocks noGrp="1"/>
          </p:cNvSpPr>
          <p:nvPr>
            <p:ph sz="half" idx="2"/>
          </p:nvPr>
        </p:nvSpPr>
        <p:spPr/>
        <p:txBody>
          <a:bodyPr>
            <a:normAutofit lnSpcReduction="10000"/>
          </a:bodyPr>
          <a:lstStyle/>
          <a:p>
            <a:r>
              <a:rPr lang="en-US" dirty="0" smtClean="0"/>
              <a:t>Actions </a:t>
            </a:r>
            <a:r>
              <a:rPr lang="en-US" dirty="0"/>
              <a:t>of sexual content </a:t>
            </a:r>
            <a:r>
              <a:rPr lang="en-US" dirty="0" smtClean="0"/>
              <a:t>directed toward </a:t>
            </a:r>
            <a:r>
              <a:rPr lang="en-US" dirty="0"/>
              <a:t>an individual </a:t>
            </a:r>
            <a:endParaRPr lang="en-US" dirty="0" smtClean="0"/>
          </a:p>
          <a:p>
            <a:r>
              <a:rPr lang="en-US" dirty="0" smtClean="0"/>
              <a:t>When sexuality is used to degrade another person</a:t>
            </a:r>
          </a:p>
          <a:p>
            <a:r>
              <a:rPr lang="en-US" dirty="0" smtClean="0"/>
              <a:t>Consistently asking for a date</a:t>
            </a:r>
          </a:p>
          <a:p>
            <a:r>
              <a:rPr lang="en-US" dirty="0" smtClean="0"/>
              <a:t>Unwanted, unwelcomed, and repeated behavior of a sexual nature</a:t>
            </a:r>
            <a:endParaRPr lang="en-US" dirty="0"/>
          </a:p>
        </p:txBody>
      </p:sp>
      <p:sp>
        <p:nvSpPr>
          <p:cNvPr id="6" name="Text Placeholder 5"/>
          <p:cNvSpPr>
            <a:spLocks noGrp="1"/>
          </p:cNvSpPr>
          <p:nvPr>
            <p:ph type="body" sz="quarter" idx="3"/>
          </p:nvPr>
        </p:nvSpPr>
        <p:spPr>
          <a:xfrm>
            <a:off x="4645025" y="1417638"/>
            <a:ext cx="4041775" cy="639762"/>
          </a:xfrm>
        </p:spPr>
        <p:txBody>
          <a:bodyPr/>
          <a:lstStyle/>
          <a:p>
            <a:r>
              <a:rPr lang="en-US" dirty="0" smtClean="0"/>
              <a:t>Discrimination</a:t>
            </a:r>
            <a:endParaRPr lang="en-US" dirty="0"/>
          </a:p>
        </p:txBody>
      </p:sp>
      <p:sp>
        <p:nvSpPr>
          <p:cNvPr id="7" name="Content Placeholder 6"/>
          <p:cNvSpPr>
            <a:spLocks noGrp="1"/>
          </p:cNvSpPr>
          <p:nvPr>
            <p:ph sz="quarter" idx="4"/>
          </p:nvPr>
        </p:nvSpPr>
        <p:spPr>
          <a:xfrm>
            <a:off x="4497388" y="2057400"/>
            <a:ext cx="4041775" cy="3951288"/>
          </a:xfrm>
        </p:spPr>
        <p:txBody>
          <a:bodyPr>
            <a:normAutofit/>
          </a:bodyPr>
          <a:lstStyle/>
          <a:p>
            <a:r>
              <a:rPr lang="en-US" dirty="0" smtClean="0"/>
              <a:t>Involves some type of interaction between the sexes that suggest hints of sexuality, sex roles, gender stereotypes, or sexual behavior</a:t>
            </a:r>
          </a:p>
          <a:p>
            <a:r>
              <a:rPr lang="en-US" dirty="0" smtClean="0"/>
              <a:t>Making a distinction in favor of or against, a person based on the group to which that person belongs</a:t>
            </a:r>
            <a:endParaRPr lang="en-US" dirty="0"/>
          </a:p>
        </p:txBody>
      </p:sp>
    </p:spTree>
    <p:extLst>
      <p:ext uri="{BB962C8B-B14F-4D97-AF65-F5344CB8AC3E}">
        <p14:creationId xmlns:p14="http://schemas.microsoft.com/office/powerpoint/2010/main" xmlns="" val="2710360521"/>
      </p:ext>
    </p:extLst>
  </p:cSld>
  <p:clrMapOvr>
    <a:masterClrMapping/>
  </p:clrMapOvr>
  <mc:AlternateContent xmlns:mc="http://schemas.openxmlformats.org/markup-compatibility/2006">
    <mc:Choice xmlns:p14="http://schemas.microsoft.com/office/powerpoint/2010/main" xmlns="" Requires="p14">
      <p:transition spd="slow" p14:dur="2000" advTm="77985"/>
    </mc:Choice>
    <mc:Fallback>
      <p:transition spd="slow" advTm="7798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eoc_2.png"/>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2540000" y="1397000"/>
            <a:ext cx="4064000" cy="4064000"/>
          </a:xfrm>
          <a:prstGeom prst="rect">
            <a:avLst/>
          </a:prstGeom>
        </p:spPr>
      </p:pic>
      <p:sp>
        <p:nvSpPr>
          <p:cNvPr id="3" name="Content Placeholder 2"/>
          <p:cNvSpPr>
            <a:spLocks noGrp="1"/>
          </p:cNvSpPr>
          <p:nvPr>
            <p:ph idx="1"/>
          </p:nvPr>
        </p:nvSpPr>
        <p:spPr>
          <a:xfrm>
            <a:off x="457200" y="1620356"/>
            <a:ext cx="8229600" cy="4525963"/>
          </a:xfrm>
        </p:spPr>
        <p:txBody>
          <a:bodyPr/>
          <a:lstStyle/>
          <a:p>
            <a:pPr marL="0" indent="0">
              <a:buNone/>
            </a:pPr>
            <a:r>
              <a:rPr lang="en-US" dirty="0" smtClean="0"/>
              <a:t>Civil Rights Act of 1964</a:t>
            </a:r>
          </a:p>
          <a:p>
            <a:r>
              <a:rPr lang="en-US" dirty="0" smtClean="0"/>
              <a:t>Title VII</a:t>
            </a:r>
          </a:p>
          <a:p>
            <a:pPr lvl="1"/>
            <a:r>
              <a:rPr lang="en-US" dirty="0" smtClean="0"/>
              <a:t>Take reasonable care to prevent sexual harassment.</a:t>
            </a:r>
          </a:p>
          <a:p>
            <a:pPr lvl="1"/>
            <a:r>
              <a:rPr lang="en-US" dirty="0" smtClean="0"/>
              <a:t>Take reasonable care to promptly correct sexual harassment that has occurred.</a:t>
            </a:r>
            <a:endParaRPr lang="en-US" dirty="0"/>
          </a:p>
        </p:txBody>
      </p:sp>
      <p:sp>
        <p:nvSpPr>
          <p:cNvPr id="2" name="Title 1"/>
          <p:cNvSpPr>
            <a:spLocks noGrp="1"/>
          </p:cNvSpPr>
          <p:nvPr>
            <p:ph type="title"/>
          </p:nvPr>
        </p:nvSpPr>
        <p:spPr/>
        <p:txBody>
          <a:bodyPr>
            <a:normAutofit fontScale="90000"/>
          </a:bodyPr>
          <a:lstStyle/>
          <a:p>
            <a:r>
              <a:rPr lang="en-US" dirty="0" smtClean="0"/>
              <a:t>Employer Responsibilities to Employee</a:t>
            </a:r>
            <a:endParaRPr lang="en-US" dirty="0"/>
          </a:p>
        </p:txBody>
      </p:sp>
    </p:spTree>
    <p:extLst>
      <p:ext uri="{BB962C8B-B14F-4D97-AF65-F5344CB8AC3E}">
        <p14:creationId xmlns:p14="http://schemas.microsoft.com/office/powerpoint/2010/main" xmlns="" val="3203790314"/>
      </p:ext>
    </p:extLst>
  </p:cSld>
  <p:clrMapOvr>
    <a:masterClrMapping/>
  </p:clrMapOvr>
  <mc:AlternateContent xmlns:mc="http://schemas.openxmlformats.org/markup-compatibility/2006">
    <mc:Choice xmlns:p14="http://schemas.microsoft.com/office/powerpoint/2010/main" xmlns="" Requires="p14">
      <p:transition spd="slow" p14:dur="2000" advTm="23861"/>
    </mc:Choice>
    <mc:Fallback>
      <p:transition spd="slow" advTm="2386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sk_s24044.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29615" y="1266187"/>
            <a:ext cx="3959317" cy="4968943"/>
          </a:xfrm>
          <a:prstGeom prst="rect">
            <a:avLst/>
          </a:prstGeom>
        </p:spPr>
      </p:pic>
      <p:sp>
        <p:nvSpPr>
          <p:cNvPr id="2" name="Title 1"/>
          <p:cNvSpPr>
            <a:spLocks noGrp="1"/>
          </p:cNvSpPr>
          <p:nvPr>
            <p:ph type="title"/>
          </p:nvPr>
        </p:nvSpPr>
        <p:spPr/>
        <p:txBody>
          <a:bodyPr>
            <a:normAutofit/>
          </a:bodyPr>
          <a:lstStyle/>
          <a:p>
            <a:r>
              <a:rPr lang="en-US" dirty="0" smtClean="0"/>
              <a:t>Workplace behavior</a:t>
            </a:r>
            <a:endParaRPr lang="en-US" dirty="0"/>
          </a:p>
        </p:txBody>
      </p:sp>
      <p:sp>
        <p:nvSpPr>
          <p:cNvPr id="3" name="Content Placeholder 2"/>
          <p:cNvSpPr>
            <a:spLocks noGrp="1"/>
          </p:cNvSpPr>
          <p:nvPr>
            <p:ph idx="1"/>
          </p:nvPr>
        </p:nvSpPr>
        <p:spPr/>
        <p:txBody>
          <a:bodyPr/>
          <a:lstStyle/>
          <a:p>
            <a:r>
              <a:rPr lang="en-US" dirty="0" smtClean="0"/>
              <a:t>Acceptable</a:t>
            </a:r>
          </a:p>
          <a:p>
            <a:r>
              <a:rPr lang="en-US" dirty="0" smtClean="0"/>
              <a:t>Uncomfortable</a:t>
            </a:r>
          </a:p>
          <a:p>
            <a:r>
              <a:rPr lang="en-US" dirty="0" smtClean="0"/>
              <a:t>Inappropriate</a:t>
            </a:r>
          </a:p>
          <a:p>
            <a:r>
              <a:rPr lang="en-US" dirty="0" smtClean="0"/>
              <a:t>Unacceptable</a:t>
            </a:r>
          </a:p>
        </p:txBody>
      </p:sp>
    </p:spTree>
    <p:extLst>
      <p:ext uri="{BB962C8B-B14F-4D97-AF65-F5344CB8AC3E}">
        <p14:creationId xmlns:p14="http://schemas.microsoft.com/office/powerpoint/2010/main" xmlns="" val="2252106765"/>
      </p:ext>
    </p:extLst>
  </p:cSld>
  <p:clrMapOvr>
    <a:masterClrMapping/>
  </p:clrMapOvr>
  <mc:AlternateContent xmlns:mc="http://schemas.openxmlformats.org/markup-compatibility/2006">
    <mc:Choice xmlns:p14="http://schemas.microsoft.com/office/powerpoint/2010/main" xmlns="" Requires="p14">
      <p:transition spd="slow" p14:dur="2000" advTm="10926"/>
    </mc:Choice>
    <mc:Fallback>
      <p:transition spd="slow" advTm="1092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mblr_kzsxdbHMYq1qbsxj8o1_400.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90800" y="825500"/>
            <a:ext cx="3962400" cy="5207000"/>
          </a:xfrm>
          <a:prstGeom prst="rect">
            <a:avLst/>
          </a:prstGeom>
        </p:spPr>
      </p:pic>
      <p:sp>
        <p:nvSpPr>
          <p:cNvPr id="2" name="Title 1"/>
          <p:cNvSpPr>
            <a:spLocks noGrp="1"/>
          </p:cNvSpPr>
          <p:nvPr>
            <p:ph type="title"/>
          </p:nvPr>
        </p:nvSpPr>
        <p:spPr/>
        <p:txBody>
          <a:bodyPr/>
          <a:lstStyle/>
          <a:p>
            <a:r>
              <a:rPr lang="en-US" dirty="0" smtClean="0"/>
              <a:t>Correct</a:t>
            </a:r>
            <a:r>
              <a:rPr lang="en-US" baseline="0" dirty="0" smtClean="0"/>
              <a:t> workplace behavior</a:t>
            </a:r>
            <a:endParaRPr lang="en-US" dirty="0"/>
          </a:p>
        </p:txBody>
      </p:sp>
      <p:sp>
        <p:nvSpPr>
          <p:cNvPr id="3" name="Content Placeholder 2"/>
          <p:cNvSpPr>
            <a:spLocks noGrp="1"/>
          </p:cNvSpPr>
          <p:nvPr>
            <p:ph idx="1"/>
          </p:nvPr>
        </p:nvSpPr>
        <p:spPr/>
        <p:txBody>
          <a:bodyPr/>
          <a:lstStyle/>
          <a:p>
            <a:r>
              <a:rPr lang="en-US" dirty="0" smtClean="0"/>
              <a:t>Acceptable</a:t>
            </a:r>
          </a:p>
        </p:txBody>
      </p:sp>
    </p:spTree>
    <p:extLst>
      <p:ext uri="{BB962C8B-B14F-4D97-AF65-F5344CB8AC3E}">
        <p14:creationId xmlns:p14="http://schemas.microsoft.com/office/powerpoint/2010/main" xmlns="" val="869305480"/>
      </p:ext>
    </p:extLst>
  </p:cSld>
  <p:clrMapOvr>
    <a:masterClrMapping/>
  </p:clrMapOvr>
  <mc:AlternateContent xmlns:mc="http://schemas.openxmlformats.org/markup-compatibility/2006">
    <mc:Choice xmlns:p14="http://schemas.microsoft.com/office/powerpoint/2010/main" xmlns="" Requires="p14">
      <p:transition spd="slow" p14:dur="2000" advTm="16993"/>
    </mc:Choice>
    <mc:Fallback>
      <p:transition spd="slow" advTm="1699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 Workplace Behavior</a:t>
            </a:r>
            <a:endParaRPr lang="en-US" dirty="0"/>
          </a:p>
        </p:txBody>
      </p:sp>
      <p:sp>
        <p:nvSpPr>
          <p:cNvPr id="3" name="Content Placeholder 2"/>
          <p:cNvSpPr>
            <a:spLocks noGrp="1"/>
          </p:cNvSpPr>
          <p:nvPr>
            <p:ph idx="1"/>
          </p:nvPr>
        </p:nvSpPr>
        <p:spPr/>
        <p:txBody>
          <a:bodyPr/>
          <a:lstStyle/>
          <a:p>
            <a:r>
              <a:rPr lang="en-US" dirty="0" smtClean="0"/>
              <a:t>Uncomfortable</a:t>
            </a:r>
          </a:p>
          <a:p>
            <a:r>
              <a:rPr lang="en-US" dirty="0" smtClean="0"/>
              <a:t>Inappropriate</a:t>
            </a:r>
          </a:p>
          <a:p>
            <a:r>
              <a:rPr lang="en-US" dirty="0" smtClean="0"/>
              <a:t>Unacceptable</a:t>
            </a:r>
          </a:p>
          <a:p>
            <a:endParaRPr lang="en-US" dirty="0"/>
          </a:p>
        </p:txBody>
      </p:sp>
      <p:pic>
        <p:nvPicPr>
          <p:cNvPr id="4" name="Picture 3" descr="harassment.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49432" y="1417638"/>
            <a:ext cx="3079004" cy="2871169"/>
          </a:xfrm>
          <a:prstGeom prst="rect">
            <a:avLst/>
          </a:prstGeom>
        </p:spPr>
      </p:pic>
      <p:pic>
        <p:nvPicPr>
          <p:cNvPr id="5" name="Picture 4" descr="flirting-or-sexual-harassment-6.jpe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30093" y="4509321"/>
            <a:ext cx="2776515" cy="1847740"/>
          </a:xfrm>
          <a:prstGeom prst="rect">
            <a:avLst/>
          </a:prstGeom>
        </p:spPr>
      </p:pic>
      <p:pic>
        <p:nvPicPr>
          <p:cNvPr id="6" name="Picture 5" descr="070709_grab_hmed_3p.jpe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98465" y="3756736"/>
            <a:ext cx="3914775" cy="2600325"/>
          </a:xfrm>
          <a:prstGeom prst="rect">
            <a:avLst/>
          </a:prstGeom>
        </p:spPr>
      </p:pic>
    </p:spTree>
    <p:extLst>
      <p:ext uri="{BB962C8B-B14F-4D97-AF65-F5344CB8AC3E}">
        <p14:creationId xmlns:p14="http://schemas.microsoft.com/office/powerpoint/2010/main" xmlns="" val="948679962"/>
      </p:ext>
    </p:extLst>
  </p:cSld>
  <p:clrMapOvr>
    <a:masterClrMapping/>
  </p:clrMapOvr>
  <mc:AlternateContent xmlns:mc="http://schemas.openxmlformats.org/markup-compatibility/2006">
    <mc:Choice xmlns:p14="http://schemas.microsoft.com/office/powerpoint/2010/main" xmlns="" Requires="p14">
      <p:transition spd="slow" p14:dur="2000" advTm="178181"/>
    </mc:Choice>
    <mc:Fallback>
      <p:transition spd="slow" advTm="17818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prevent sexual harassment</a:t>
            </a:r>
            <a:endParaRPr lang="en-US" dirty="0"/>
          </a:p>
        </p:txBody>
      </p:sp>
      <p:sp>
        <p:nvSpPr>
          <p:cNvPr id="3" name="Content Placeholder 2"/>
          <p:cNvSpPr>
            <a:spLocks noGrp="1"/>
          </p:cNvSpPr>
          <p:nvPr>
            <p:ph idx="1"/>
          </p:nvPr>
        </p:nvSpPr>
        <p:spPr/>
        <p:txBody>
          <a:bodyPr>
            <a:normAutofit fontScale="55000" lnSpcReduction="20000"/>
          </a:bodyPr>
          <a:lstStyle/>
          <a:p>
            <a:r>
              <a:rPr lang="en-US" sz="4400" dirty="0"/>
              <a:t>It is helpful for the victim to directly inform the harasser that the conduct is unwelcome and must stop. </a:t>
            </a:r>
          </a:p>
          <a:p>
            <a:r>
              <a:rPr lang="en-US" sz="4400" dirty="0"/>
              <a:t>Be direct and specific about what is  offensive to you.  If you are not comfortable with a personal confrontation, write a letter that describes the behavior and makes it clear that you want it to stop. Keep a copy, have someone witness </a:t>
            </a:r>
            <a:r>
              <a:rPr lang="en-US" sz="4400" dirty="0" smtClean="0"/>
              <a:t>it. </a:t>
            </a:r>
            <a:r>
              <a:rPr lang="en-US" sz="4400" dirty="0"/>
              <a:t>Describe exactly what happened. Document the alleged harassment: include dates of incidents, time of day, location, names of the persons involved, and possible witnesses.</a:t>
            </a:r>
          </a:p>
          <a:p>
            <a:r>
              <a:rPr lang="en-US" sz="4400" dirty="0" smtClean="0"/>
              <a:t>The </a:t>
            </a:r>
            <a:r>
              <a:rPr lang="en-US" sz="4400" dirty="0"/>
              <a:t>victim should use the companies employer complaint mechanism.</a:t>
            </a:r>
          </a:p>
          <a:p>
            <a:pPr marL="0" indent="0">
              <a:buNone/>
            </a:pPr>
            <a:endParaRPr lang="en-US" dirty="0"/>
          </a:p>
        </p:txBody>
      </p:sp>
    </p:spTree>
    <p:extLst>
      <p:ext uri="{BB962C8B-B14F-4D97-AF65-F5344CB8AC3E}">
        <p14:creationId xmlns:p14="http://schemas.microsoft.com/office/powerpoint/2010/main" xmlns="" val="1746090230"/>
      </p:ext>
    </p:extLst>
  </p:cSld>
  <p:clrMapOvr>
    <a:masterClrMapping/>
  </p:clrMapOvr>
  <mc:AlternateContent xmlns:mc="http://schemas.openxmlformats.org/markup-compatibility/2006">
    <mc:Choice xmlns:p14="http://schemas.microsoft.com/office/powerpoint/2010/main" xmlns="" Requires="p14">
      <p:transition spd="slow" p14:dur="2000" advTm="65884"/>
    </mc:Choice>
    <mc:Fallback>
      <p:transition spd="slow" advTm="6588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Examples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Case Scenario </a:t>
            </a:r>
            <a:r>
              <a:rPr lang="en-US" dirty="0" smtClean="0"/>
              <a:t>1</a:t>
            </a:r>
            <a:endParaRPr lang="en-US" dirty="0"/>
          </a:p>
          <a:p>
            <a:r>
              <a:rPr lang="en-US" dirty="0" smtClean="0"/>
              <a:t>Bob and </a:t>
            </a:r>
            <a:r>
              <a:rPr lang="en-US" dirty="0"/>
              <a:t>Olga, </a:t>
            </a:r>
            <a:r>
              <a:rPr lang="en-US" dirty="0" smtClean="0"/>
              <a:t>catering associates, </a:t>
            </a:r>
            <a:r>
              <a:rPr lang="en-US" dirty="0"/>
              <a:t>travel together on a week-long </a:t>
            </a:r>
            <a:r>
              <a:rPr lang="en-US" dirty="0" smtClean="0"/>
              <a:t>trip to a convention. They are currently </a:t>
            </a:r>
            <a:r>
              <a:rPr lang="en-US" dirty="0"/>
              <a:t>In </a:t>
            </a:r>
            <a:r>
              <a:rPr lang="en-US" dirty="0" smtClean="0"/>
              <a:t>a taxi </a:t>
            </a:r>
            <a:r>
              <a:rPr lang="en-US" dirty="0"/>
              <a:t>ride from the </a:t>
            </a:r>
            <a:r>
              <a:rPr lang="en-US" dirty="0" smtClean="0"/>
              <a:t>airport </a:t>
            </a:r>
            <a:r>
              <a:rPr lang="en-US" dirty="0"/>
              <a:t>to the </a:t>
            </a:r>
            <a:r>
              <a:rPr lang="en-US" dirty="0" smtClean="0"/>
              <a:t>hotel. </a:t>
            </a:r>
          </a:p>
          <a:p>
            <a:r>
              <a:rPr lang="en-US" dirty="0" smtClean="0"/>
              <a:t>While </a:t>
            </a:r>
            <a:r>
              <a:rPr lang="en-US" dirty="0"/>
              <a:t>Olga finds </a:t>
            </a:r>
            <a:r>
              <a:rPr lang="en-US" dirty="0" smtClean="0"/>
              <a:t>Bob’s </a:t>
            </a:r>
            <a:r>
              <a:rPr lang="en-US" dirty="0"/>
              <a:t>behavior offensive and unwelcome, the regulations regarding sexual harassment in the work </a:t>
            </a:r>
            <a:r>
              <a:rPr lang="en-US" dirty="0" smtClean="0"/>
              <a:t>place </a:t>
            </a:r>
            <a:r>
              <a:rPr lang="en-US" dirty="0"/>
              <a:t>are not relevant, since </a:t>
            </a:r>
            <a:r>
              <a:rPr lang="en-US" dirty="0" smtClean="0"/>
              <a:t>Bob </a:t>
            </a:r>
            <a:r>
              <a:rPr lang="en-US" dirty="0"/>
              <a:t>and Olga were not at their usual workplace when the incident happened.</a:t>
            </a:r>
          </a:p>
          <a:p>
            <a:endParaRPr lang="en-US" dirty="0"/>
          </a:p>
          <a:p>
            <a:r>
              <a:rPr lang="en-US" dirty="0"/>
              <a:t>True or False? </a:t>
            </a:r>
          </a:p>
        </p:txBody>
      </p:sp>
    </p:spTree>
    <p:extLst>
      <p:ext uri="{BB962C8B-B14F-4D97-AF65-F5344CB8AC3E}">
        <p14:creationId xmlns:p14="http://schemas.microsoft.com/office/powerpoint/2010/main" xmlns="" val="3073277527"/>
      </p:ext>
    </p:extLst>
  </p:cSld>
  <p:clrMapOvr>
    <a:masterClrMapping/>
  </p:clrMapOvr>
  <mc:AlternateContent xmlns:mc="http://schemas.openxmlformats.org/markup-compatibility/2006">
    <mc:Choice xmlns:p14="http://schemas.microsoft.com/office/powerpoint/2010/main" xmlns="" Requires="p14">
      <p:transition spd="slow" p14:dur="2000" advTm="14254"/>
    </mc:Choice>
    <mc:Fallback>
      <p:transition spd="slow" advTm="1425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Examples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Case Scenario </a:t>
            </a:r>
            <a:r>
              <a:rPr lang="en-US" dirty="0" smtClean="0"/>
              <a:t>2</a:t>
            </a:r>
          </a:p>
          <a:p>
            <a:r>
              <a:rPr lang="en-US" dirty="0" smtClean="0"/>
              <a:t>This is Jim and </a:t>
            </a:r>
            <a:r>
              <a:rPr lang="en-US" dirty="0"/>
              <a:t>his co-worker </a:t>
            </a:r>
            <a:r>
              <a:rPr lang="en-US" dirty="0" smtClean="0"/>
              <a:t>Maria whom are both sous chefs at a restaurant in town.</a:t>
            </a:r>
          </a:p>
          <a:p>
            <a:r>
              <a:rPr lang="en-US" dirty="0" smtClean="0"/>
              <a:t>Jim’s behavior </a:t>
            </a:r>
            <a:r>
              <a:rPr lang="en-US" dirty="0"/>
              <a:t>does not constitute sexual harassment, because sexual harassment may only occur between a male </a:t>
            </a:r>
            <a:r>
              <a:rPr lang="en-US" dirty="0" smtClean="0"/>
              <a:t>boss </a:t>
            </a:r>
            <a:r>
              <a:rPr lang="en-US" dirty="0"/>
              <a:t>and a female subordinate.</a:t>
            </a:r>
          </a:p>
          <a:p>
            <a:endParaRPr lang="en-US" dirty="0"/>
          </a:p>
          <a:p>
            <a:r>
              <a:rPr lang="en-US" dirty="0"/>
              <a:t>True or False? </a:t>
            </a:r>
          </a:p>
        </p:txBody>
      </p:sp>
    </p:spTree>
    <p:extLst>
      <p:ext uri="{BB962C8B-B14F-4D97-AF65-F5344CB8AC3E}">
        <p14:creationId xmlns:p14="http://schemas.microsoft.com/office/powerpoint/2010/main" xmlns="" val="2034443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Examples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Case Scenario 3</a:t>
            </a:r>
          </a:p>
          <a:p>
            <a:r>
              <a:rPr lang="en-US" dirty="0" smtClean="0"/>
              <a:t>This is Sierra who has just </a:t>
            </a:r>
            <a:r>
              <a:rPr lang="en-US" dirty="0"/>
              <a:t>returned from maternity </a:t>
            </a:r>
            <a:r>
              <a:rPr lang="en-US" dirty="0" smtClean="0"/>
              <a:t>leave. </a:t>
            </a:r>
          </a:p>
          <a:p>
            <a:r>
              <a:rPr lang="en-US" dirty="0" smtClean="0"/>
              <a:t>The boss’s </a:t>
            </a:r>
            <a:r>
              <a:rPr lang="en-US" dirty="0"/>
              <a:t>behavior </a:t>
            </a:r>
            <a:r>
              <a:rPr lang="en-US" dirty="0" smtClean="0"/>
              <a:t>constitutes as </a:t>
            </a:r>
            <a:r>
              <a:rPr lang="en-US" dirty="0"/>
              <a:t>sexual </a:t>
            </a:r>
            <a:r>
              <a:rPr lang="en-US" dirty="0" smtClean="0"/>
              <a:t>harassment</a:t>
            </a:r>
            <a:r>
              <a:rPr lang="en-US" dirty="0"/>
              <a:t>? </a:t>
            </a:r>
            <a:endParaRPr lang="en-US" dirty="0" smtClean="0"/>
          </a:p>
          <a:p>
            <a:r>
              <a:rPr lang="en-US" dirty="0" smtClean="0"/>
              <a:t>True or false?</a:t>
            </a:r>
            <a:endParaRPr lang="en-US" dirty="0"/>
          </a:p>
        </p:txBody>
      </p:sp>
    </p:spTree>
    <p:extLst>
      <p:ext uri="{BB962C8B-B14F-4D97-AF65-F5344CB8AC3E}">
        <p14:creationId xmlns:p14="http://schemas.microsoft.com/office/powerpoint/2010/main" xmlns="" val="1286215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lnSpcReduction="10000"/>
          </a:bodyPr>
          <a:lstStyle/>
          <a:p>
            <a:r>
              <a:rPr lang="en-US" dirty="0" smtClean="0"/>
              <a:t>Define Laws</a:t>
            </a:r>
          </a:p>
          <a:p>
            <a:r>
              <a:rPr lang="en-US" dirty="0" smtClean="0"/>
              <a:t>Myth vs. Reality</a:t>
            </a:r>
          </a:p>
          <a:p>
            <a:r>
              <a:rPr lang="en-US" dirty="0" smtClean="0"/>
              <a:t>Types of conduct</a:t>
            </a:r>
          </a:p>
          <a:p>
            <a:r>
              <a:rPr lang="en-US" dirty="0" smtClean="0"/>
              <a:t>Sexual Harassment vs. Discrimination</a:t>
            </a:r>
          </a:p>
          <a:p>
            <a:r>
              <a:rPr lang="en-US" dirty="0" smtClean="0"/>
              <a:t>Employer Responsibilities</a:t>
            </a:r>
          </a:p>
          <a:p>
            <a:r>
              <a:rPr lang="en-US" dirty="0" smtClean="0"/>
              <a:t>Workplace Behavior</a:t>
            </a:r>
          </a:p>
          <a:p>
            <a:r>
              <a:rPr lang="en-US" dirty="0" smtClean="0"/>
              <a:t>Prevention</a:t>
            </a:r>
          </a:p>
          <a:p>
            <a:r>
              <a:rPr lang="en-US" dirty="0" smtClean="0"/>
              <a:t>Practical Examples</a:t>
            </a:r>
          </a:p>
        </p:txBody>
      </p:sp>
    </p:spTree>
    <p:extLst>
      <p:ext uri="{BB962C8B-B14F-4D97-AF65-F5344CB8AC3E}">
        <p14:creationId xmlns:p14="http://schemas.microsoft.com/office/powerpoint/2010/main" xmlns="" val="1707617999"/>
      </p:ext>
    </p:extLst>
  </p:cSld>
  <p:clrMapOvr>
    <a:masterClrMapping/>
  </p:clrMapOvr>
  <mc:AlternateContent xmlns:mc="http://schemas.openxmlformats.org/markup-compatibility/2006">
    <mc:Choice xmlns:p14="http://schemas.microsoft.com/office/powerpoint/2010/main" xmlns="" Requires="p14">
      <p:transition spd="slow" p14:dur="2000" advTm="2111"/>
    </mc:Choice>
    <mc:Fallback>
      <p:transition spd="slow" advTm="211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 </a:t>
            </a:r>
            <a:r>
              <a:rPr lang="en-US" dirty="0"/>
              <a:t>is unlawful to harass a person (an applicant or employee) because of that person’s sex. Harassment can include “sexual harassment” or unwelcome sexual advances, requests for sexual favors, and other verbal or physical harassment of a sexual nature</a:t>
            </a:r>
            <a:r>
              <a:rPr lang="en-US" dirty="0" smtClean="0"/>
              <a:t>.</a:t>
            </a:r>
          </a:p>
          <a:p>
            <a:pPr marL="0" indent="0">
              <a:buNone/>
            </a:pPr>
            <a:endParaRPr lang="en-US" dirty="0"/>
          </a:p>
          <a:p>
            <a:r>
              <a:rPr lang="en-US" dirty="0"/>
              <a:t>Harassment does not have to be of a sexual nature, however, and can include offensive remarks about a person’s sex. For example, it is illegal to harass a woman by making offensive comments about women in general</a:t>
            </a:r>
            <a:r>
              <a:rPr lang="en-US" dirty="0" smtClean="0"/>
              <a:t>.</a:t>
            </a:r>
          </a:p>
          <a:p>
            <a:pPr marL="0" indent="0">
              <a:buNone/>
            </a:pPr>
            <a:endParaRPr lang="en-US" dirty="0"/>
          </a:p>
          <a:p>
            <a:r>
              <a:rPr lang="en-US" dirty="0"/>
              <a:t>Both victim and the harasser can be either a woman or a man, and the victim and harasser can be the same sex</a:t>
            </a:r>
            <a:r>
              <a:rPr lang="en-US" dirty="0" smtClean="0"/>
              <a:t>.</a:t>
            </a:r>
            <a:endParaRPr lang="en-US" dirty="0"/>
          </a:p>
        </p:txBody>
      </p:sp>
    </p:spTree>
    <p:extLst>
      <p:ext uri="{BB962C8B-B14F-4D97-AF65-F5344CB8AC3E}">
        <p14:creationId xmlns:p14="http://schemas.microsoft.com/office/powerpoint/2010/main" xmlns="" val="1739337486"/>
      </p:ext>
    </p:extLst>
  </p:cSld>
  <p:clrMapOvr>
    <a:masterClrMapping/>
  </p:clrMapOvr>
  <mc:AlternateContent xmlns:mc="http://schemas.openxmlformats.org/markup-compatibility/2006">
    <mc:Choice xmlns:p14="http://schemas.microsoft.com/office/powerpoint/2010/main" xmlns="" Requires="p14">
      <p:transition spd="slow" p14:dur="2000" advTm="181"/>
    </mc:Choice>
    <mc:Fallback>
      <p:transition spd="slow" advTm="18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fontScale="85000" lnSpcReduction="20000"/>
          </a:bodyPr>
          <a:lstStyle/>
          <a:p>
            <a:r>
              <a:rPr lang="en-US" dirty="0"/>
              <a:t>Although the law doesn’t prohibit simple teasing, offhand comments, or isolated incidents that are not very serious, harassment is illegal when it is so frequent or severe that it creates a hostile or offensive work environment or when it results in an adverse employment decision (such as the victim being fired or demoted</a:t>
            </a:r>
            <a:r>
              <a:rPr lang="en-US" dirty="0" smtClean="0"/>
              <a:t>).</a:t>
            </a:r>
          </a:p>
          <a:p>
            <a:pPr marL="0" indent="0">
              <a:buNone/>
            </a:pPr>
            <a:endParaRPr lang="en-US" dirty="0"/>
          </a:p>
          <a:p>
            <a:r>
              <a:rPr lang="en-US" dirty="0"/>
              <a:t>The harasser can be the victim's supervisor, a supervisor in another area, a co-worker, or someone who is not an employee of the employer, such as a client or customer.</a:t>
            </a:r>
          </a:p>
          <a:p>
            <a:pPr marL="0" indent="0">
              <a:buNone/>
            </a:pPr>
            <a:endParaRPr lang="en-US" dirty="0"/>
          </a:p>
        </p:txBody>
      </p:sp>
    </p:spTree>
    <p:extLst>
      <p:ext uri="{BB962C8B-B14F-4D97-AF65-F5344CB8AC3E}">
        <p14:creationId xmlns:p14="http://schemas.microsoft.com/office/powerpoint/2010/main" xmlns="" val="2975767686"/>
      </p:ext>
    </p:extLst>
  </p:cSld>
  <p:clrMapOvr>
    <a:masterClrMapping/>
  </p:clrMapOvr>
  <mc:AlternateContent xmlns:mc="http://schemas.openxmlformats.org/markup-compatibility/2006">
    <mc:Choice xmlns:p14="http://schemas.microsoft.com/office/powerpoint/2010/main" xmlns="" Requires="p14">
      <p:transition spd="slow" p14:dur="2000" advTm="247"/>
    </mc:Choice>
    <mc:Fallback>
      <p:transition spd="slow" advTm="24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xual-harassment-woman.jpeg"/>
          <p:cNvPicPr>
            <a:picLocks noChangeAspect="1"/>
          </p:cNvPicPr>
          <p:nvPr/>
        </p:nvPicPr>
        <p:blipFill>
          <a:blip r:embed="rId2">
            <a:grayscl/>
            <a:extLst>
              <a:ext uri="{BEBA8EAE-BF5A-486C-A8C5-ECC9F3942E4B}">
                <a14:imgProps xmlns:a14="http://schemas.microsoft.com/office/drawing/2010/main" xmlns="">
                  <a14:imgLayer r:embed="rId3">
                    <a14:imgEffect>
                      <a14:sharpenSoften amount="-430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563017" y="0"/>
            <a:ext cx="4580983" cy="6858000"/>
          </a:xfrm>
          <a:prstGeom prst="rect">
            <a:avLst/>
          </a:prstGeom>
        </p:spPr>
      </p:pic>
      <p:sp>
        <p:nvSpPr>
          <p:cNvPr id="2" name="Title 1"/>
          <p:cNvSpPr>
            <a:spLocks noGrp="1"/>
          </p:cNvSpPr>
          <p:nvPr>
            <p:ph type="title"/>
          </p:nvPr>
        </p:nvSpPr>
        <p:spPr/>
        <p:txBody>
          <a:bodyPr>
            <a:normAutofit/>
          </a:bodyPr>
          <a:lstStyle/>
          <a:p>
            <a:r>
              <a:rPr lang="en-US" dirty="0" smtClean="0"/>
              <a:t>If you feel you have been harassed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Remember sexual harassment will not go away by itself and you are not to blame.</a:t>
            </a:r>
          </a:p>
          <a:p>
            <a:pPr marL="0" indent="0">
              <a:buNone/>
            </a:pPr>
            <a:r>
              <a:rPr lang="en-US" i="1" u="sng" dirty="0" smtClean="0"/>
              <a:t>Strategies:</a:t>
            </a:r>
          </a:p>
          <a:p>
            <a:r>
              <a:rPr lang="en-US" sz="2400" dirty="0" smtClean="0"/>
              <a:t>Say no to the harasser.</a:t>
            </a:r>
          </a:p>
          <a:p>
            <a:r>
              <a:rPr lang="en-US" sz="2400" dirty="0" smtClean="0"/>
              <a:t>Immediately inform a manager and a designated EO you can call 1-800-669-4000</a:t>
            </a:r>
            <a:endParaRPr lang="en-US" sz="2400" dirty="0"/>
          </a:p>
          <a:p>
            <a:r>
              <a:rPr lang="en-US" sz="2400" dirty="0" smtClean="0"/>
              <a:t>Do what you need to do to keep yourself safe.</a:t>
            </a:r>
          </a:p>
          <a:p>
            <a:pPr lvl="1"/>
            <a:r>
              <a:rPr lang="en-US" sz="2000" dirty="0" smtClean="0"/>
              <a:t>Write a letter that describes the behavior and makes it clear that you want it to stop. Keep a copy, have someone witness it, or send it certified mail.</a:t>
            </a:r>
          </a:p>
          <a:p>
            <a:pPr lvl="1"/>
            <a:r>
              <a:rPr lang="en-US" sz="2000" dirty="0" smtClean="0"/>
              <a:t>Describe exactly what happened. Include dates of incidents, time of day, location, names of the persons involved and possible witnesses. </a:t>
            </a:r>
          </a:p>
          <a:p>
            <a:endParaRPr lang="en-US" sz="2400" dirty="0"/>
          </a:p>
        </p:txBody>
      </p:sp>
    </p:spTree>
    <p:extLst>
      <p:ext uri="{BB962C8B-B14F-4D97-AF65-F5344CB8AC3E}">
        <p14:creationId xmlns:p14="http://schemas.microsoft.com/office/powerpoint/2010/main" xmlns="" val="1984968629"/>
      </p:ext>
    </p:extLst>
  </p:cSld>
  <p:clrMapOvr>
    <a:masterClrMapping/>
  </p:clrMapOvr>
  <mc:AlternateContent xmlns:mc="http://schemas.openxmlformats.org/markup-compatibility/2006">
    <mc:Choice xmlns:p14="http://schemas.microsoft.com/office/powerpoint/2010/main" xmlns="" Requires="p14">
      <p:transition spd="slow" p14:dur="2000" advTm="201"/>
    </mc:Choice>
    <mc:Fallback>
      <p:transition spd="slow" advTm="20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FYI</a:t>
            </a:r>
            <a:endParaRPr lang="en-US" dirty="0"/>
          </a:p>
        </p:txBody>
      </p:sp>
      <p:sp>
        <p:nvSpPr>
          <p:cNvPr id="3" name="Content Placeholder 2"/>
          <p:cNvSpPr>
            <a:spLocks noGrp="1"/>
          </p:cNvSpPr>
          <p:nvPr>
            <p:ph idx="1"/>
          </p:nvPr>
        </p:nvSpPr>
        <p:spPr/>
        <p:txBody>
          <a:bodyPr>
            <a:normAutofit/>
          </a:bodyPr>
          <a:lstStyle/>
          <a:p>
            <a:pPr marL="457200" lvl="1" indent="0">
              <a:buNone/>
            </a:pPr>
            <a:r>
              <a:rPr lang="en-US" b="1" dirty="0" smtClean="0"/>
              <a:t>April </a:t>
            </a:r>
            <a:r>
              <a:rPr lang="en-US" b="1" dirty="0"/>
              <a:t>is Sexual Assault Awareness </a:t>
            </a:r>
            <a:r>
              <a:rPr lang="en-US" b="1" dirty="0" smtClean="0"/>
              <a:t>Month</a:t>
            </a:r>
          </a:p>
          <a:p>
            <a:pPr lvl="2"/>
            <a:r>
              <a:rPr lang="en-US" b="1" dirty="0" smtClean="0"/>
              <a:t>Visit this link for </a:t>
            </a:r>
            <a:r>
              <a:rPr lang="en-US" b="1" dirty="0"/>
              <a:t>more information </a:t>
            </a:r>
            <a:r>
              <a:rPr lang="en-US" b="1" dirty="0">
                <a:hlinkClick r:id="rId2"/>
              </a:rPr>
              <a:t>http://</a:t>
            </a:r>
            <a:r>
              <a:rPr lang="en-US" b="1" dirty="0" smtClean="0">
                <a:hlinkClick r:id="rId2"/>
              </a:rPr>
              <a:t>www.cdc.gov/Features/SexualViolence/</a:t>
            </a:r>
            <a:endParaRPr lang="en-US" b="1" dirty="0" smtClean="0"/>
          </a:p>
          <a:p>
            <a:pPr lvl="3"/>
            <a:r>
              <a:rPr lang="en-US" dirty="0" smtClean="0"/>
              <a:t>If </a:t>
            </a:r>
            <a:r>
              <a:rPr lang="en-US" dirty="0"/>
              <a:t>you are, or know someone who is, the victim of sexual violence, contact the Rape, Abuse, and Incest National Network (RAINN) hotline at 1-800-656-HOPE or contact your local emergency services at 9-1-1. </a:t>
            </a:r>
            <a:endParaRPr lang="en-US" b="1" dirty="0" smtClean="0"/>
          </a:p>
          <a:p>
            <a:pPr marL="914400" lvl="2" indent="0">
              <a:buNone/>
            </a:pPr>
            <a:r>
              <a:rPr lang="en-US" b="1" dirty="0"/>
              <a:t>	</a:t>
            </a:r>
          </a:p>
          <a:p>
            <a:pPr lvl="1"/>
            <a:endParaRPr lang="en-US" dirty="0"/>
          </a:p>
        </p:txBody>
      </p:sp>
    </p:spTree>
    <p:extLst>
      <p:ext uri="{BB962C8B-B14F-4D97-AF65-F5344CB8AC3E}">
        <p14:creationId xmlns:p14="http://schemas.microsoft.com/office/powerpoint/2010/main" xmlns="" val="2505038805"/>
      </p:ext>
    </p:extLst>
  </p:cSld>
  <p:clrMapOvr>
    <a:masterClrMapping/>
  </p:clrMapOvr>
  <mc:AlternateContent xmlns:mc="http://schemas.openxmlformats.org/markup-compatibility/2006">
    <mc:Choice xmlns:p14="http://schemas.microsoft.com/office/powerpoint/2010/main" xmlns="" Requires="p14">
      <p:transition spd="slow" p14:dur="2000" advTm="183"/>
    </mc:Choice>
    <mc:Fallback>
      <p:transition spd="slow" advTm="18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a:t>
            </a:r>
            <a:r>
              <a:rPr lang="en-US" baseline="0" dirty="0" smtClean="0"/>
              <a:t> </a:t>
            </a:r>
            <a:r>
              <a:rPr lang="en-US" baseline="0" dirty="0" err="1" smtClean="0"/>
              <a:t>CIted</a:t>
            </a:r>
            <a:endParaRPr lang="en-US" dirty="0"/>
          </a:p>
        </p:txBody>
      </p:sp>
      <p:sp>
        <p:nvSpPr>
          <p:cNvPr id="3" name="Content Placeholder 2"/>
          <p:cNvSpPr>
            <a:spLocks noGrp="1"/>
          </p:cNvSpPr>
          <p:nvPr>
            <p:ph idx="1"/>
          </p:nvPr>
        </p:nvSpPr>
        <p:spPr>
          <a:xfrm>
            <a:off x="457200" y="1600200"/>
            <a:ext cx="8229600" cy="6074502"/>
          </a:xfrm>
        </p:spPr>
        <p:txBody>
          <a:bodyPr/>
          <a:lstStyle/>
          <a:p>
            <a:r>
              <a:rPr lang="en-US" dirty="0">
                <a:hlinkClick r:id="rId2"/>
              </a:rPr>
              <a:t>http://</a:t>
            </a:r>
            <a:r>
              <a:rPr lang="en-US" dirty="0" smtClean="0">
                <a:hlinkClick r:id="rId2"/>
              </a:rPr>
              <a:t>www.eeoc.gov/laws/statutes/index.cfm</a:t>
            </a:r>
            <a:endParaRPr lang="en-US" dirty="0" smtClean="0"/>
          </a:p>
          <a:p>
            <a:r>
              <a:rPr lang="en-US" dirty="0">
                <a:hlinkClick r:id="rId3"/>
              </a:rPr>
              <a:t>http://</a:t>
            </a:r>
            <a:r>
              <a:rPr lang="en-US" dirty="0" smtClean="0">
                <a:hlinkClick r:id="rId3"/>
              </a:rPr>
              <a:t>www.eeoc.gov/facts/fs-sex.html</a:t>
            </a:r>
            <a:endParaRPr lang="en-US" dirty="0" smtClean="0"/>
          </a:p>
          <a:p>
            <a:r>
              <a:rPr lang="en-US" dirty="0" smtClean="0">
                <a:hlinkClick r:id="rId4"/>
              </a:rPr>
              <a:t>http://www.fcc.gov/encyclopedia/understanding-workplace-harassment-fcc-staff</a:t>
            </a:r>
            <a:endParaRPr lang="en-US" dirty="0" smtClean="0"/>
          </a:p>
          <a:p>
            <a:r>
              <a:rPr lang="en-US" dirty="0" smtClean="0">
                <a:hlinkClick r:id="rId5"/>
              </a:rPr>
              <a:t>http://eeo.gsfc.nasa.gov/docs/Sex_Har_Web.pdf</a:t>
            </a:r>
            <a:endParaRPr lang="en-US" dirty="0" smtClean="0"/>
          </a:p>
          <a:p>
            <a:r>
              <a:rPr lang="en-US" dirty="0">
                <a:hlinkClick r:id="rId6"/>
              </a:rPr>
              <a:t>http://www.stopvaw.org/uploads/</a:t>
            </a:r>
            <a:r>
              <a:rPr lang="en-US" dirty="0" smtClean="0">
                <a:hlinkClick r:id="rId6"/>
              </a:rPr>
              <a:t>case.pdf</a:t>
            </a:r>
            <a:endParaRPr lang="en-US" dirty="0" smtClean="0"/>
          </a:p>
          <a:p>
            <a:pPr marL="0" indent="0">
              <a:buNone/>
            </a:pPr>
            <a:endParaRPr lang="en-US" dirty="0"/>
          </a:p>
        </p:txBody>
      </p:sp>
    </p:spTree>
    <p:extLst>
      <p:ext uri="{BB962C8B-B14F-4D97-AF65-F5344CB8AC3E}">
        <p14:creationId xmlns:p14="http://schemas.microsoft.com/office/powerpoint/2010/main" xmlns="" val="1042440703"/>
      </p:ext>
    </p:extLst>
  </p:cSld>
  <p:clrMapOvr>
    <a:masterClrMapping/>
  </p:clrMapOvr>
  <mc:AlternateContent xmlns:mc="http://schemas.openxmlformats.org/markup-compatibility/2006">
    <mc:Choice xmlns:p14="http://schemas.microsoft.com/office/powerpoint/2010/main" xmlns="" Requires="p14">
      <p:transition spd="slow" p14:dur="2000" advTm="184"/>
    </mc:Choice>
    <mc:Fallback>
      <p:transition spd="slow" advTm="18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400" y="413385"/>
            <a:ext cx="7772400" cy="1110615"/>
          </a:xfrm>
        </p:spPr>
        <p:txBody>
          <a:bodyPr>
            <a:noAutofit/>
          </a:bodyPr>
          <a:lstStyle/>
          <a:p>
            <a:r>
              <a:rPr lang="en-US" sz="3600" dirty="0" smtClean="0"/>
              <a:t>Definitions of unlawful sexual harassment under </a:t>
            </a:r>
            <a:r>
              <a:rPr lang="en-US" sz="3600" dirty="0"/>
              <a:t>C</a:t>
            </a:r>
            <a:r>
              <a:rPr lang="en-US" sz="3600" dirty="0" smtClean="0"/>
              <a:t>alifornia state and federal law</a:t>
            </a:r>
            <a:endParaRPr lang="en-US" sz="3600" dirty="0"/>
          </a:p>
        </p:txBody>
      </p:sp>
      <p:sp>
        <p:nvSpPr>
          <p:cNvPr id="3" name="Subtitle 2"/>
          <p:cNvSpPr>
            <a:spLocks noGrp="1"/>
          </p:cNvSpPr>
          <p:nvPr>
            <p:ph type="subTitle" idx="1"/>
          </p:nvPr>
        </p:nvSpPr>
        <p:spPr>
          <a:xfrm>
            <a:off x="1026160" y="1798320"/>
            <a:ext cx="7386320" cy="4978400"/>
          </a:xfrm>
        </p:spPr>
        <p:txBody>
          <a:bodyPr>
            <a:noAutofit/>
          </a:bodyPr>
          <a:lstStyle/>
          <a:p>
            <a:pPr algn="l"/>
            <a:r>
              <a:rPr lang="en-US" sz="2000" dirty="0" smtClean="0">
                <a:solidFill>
                  <a:schemeClr val="tx1"/>
                </a:solidFill>
              </a:rPr>
              <a:t>Title VII of the Civil Rights Act of 1964</a:t>
            </a:r>
            <a:r>
              <a:rPr lang="en-US" sz="2000" dirty="0">
                <a:solidFill>
                  <a:schemeClr val="tx1"/>
                </a:solidFill>
              </a:rPr>
              <a:t/>
            </a:r>
            <a:br>
              <a:rPr lang="en-US" sz="2000" dirty="0">
                <a:solidFill>
                  <a:schemeClr val="tx1"/>
                </a:solidFill>
              </a:rPr>
            </a:br>
            <a:r>
              <a:rPr lang="en-US" sz="2000" dirty="0">
                <a:solidFill>
                  <a:schemeClr val="tx1"/>
                </a:solidFill>
              </a:rPr>
              <a:t>I</a:t>
            </a:r>
            <a:r>
              <a:rPr lang="en-US" sz="2000" dirty="0" smtClean="0">
                <a:solidFill>
                  <a:schemeClr val="tx1"/>
                </a:solidFill>
              </a:rPr>
              <a:t>llegal </a:t>
            </a:r>
            <a:r>
              <a:rPr lang="en-US" sz="2000" dirty="0">
                <a:solidFill>
                  <a:schemeClr val="tx1"/>
                </a:solidFill>
              </a:rPr>
              <a:t>to discriminate against someone on the basis </a:t>
            </a:r>
            <a:r>
              <a:rPr lang="en-US" sz="2000" dirty="0" smtClean="0">
                <a:solidFill>
                  <a:schemeClr val="tx1"/>
                </a:solidFill>
              </a:rPr>
              <a:t>of their: </a:t>
            </a:r>
          </a:p>
          <a:p>
            <a:pPr marL="457200" indent="-457200" algn="l">
              <a:buFont typeface="Arial" pitchFamily="34" charset="0"/>
              <a:buChar char="•"/>
            </a:pPr>
            <a:r>
              <a:rPr lang="en-US" sz="2000" dirty="0" smtClean="0">
                <a:solidFill>
                  <a:schemeClr val="tx1"/>
                </a:solidFill>
              </a:rPr>
              <a:t>Race</a:t>
            </a:r>
          </a:p>
          <a:p>
            <a:pPr marL="457200" indent="-457200" algn="l">
              <a:buFont typeface="Arial" pitchFamily="34" charset="0"/>
              <a:buChar char="•"/>
            </a:pPr>
            <a:r>
              <a:rPr lang="en-US" sz="2000" dirty="0" smtClean="0">
                <a:solidFill>
                  <a:schemeClr val="tx1"/>
                </a:solidFill>
              </a:rPr>
              <a:t>Color</a:t>
            </a:r>
          </a:p>
          <a:p>
            <a:pPr marL="457200" indent="-457200" algn="l">
              <a:buFont typeface="Arial" pitchFamily="34" charset="0"/>
              <a:buChar char="•"/>
            </a:pPr>
            <a:r>
              <a:rPr lang="en-US" sz="2000" dirty="0" smtClean="0">
                <a:solidFill>
                  <a:schemeClr val="tx1"/>
                </a:solidFill>
              </a:rPr>
              <a:t>Religion</a:t>
            </a:r>
          </a:p>
          <a:p>
            <a:pPr marL="457200" indent="-457200" algn="l">
              <a:buFont typeface="Arial" pitchFamily="34" charset="0"/>
              <a:buChar char="•"/>
            </a:pPr>
            <a:r>
              <a:rPr lang="en-US" sz="2000" dirty="0" smtClean="0">
                <a:solidFill>
                  <a:schemeClr val="tx1"/>
                </a:solidFill>
              </a:rPr>
              <a:t>national origin</a:t>
            </a:r>
          </a:p>
          <a:p>
            <a:pPr marL="457200" indent="-457200" algn="l">
              <a:buFont typeface="Arial" pitchFamily="34" charset="0"/>
              <a:buChar char="•"/>
            </a:pPr>
            <a:r>
              <a:rPr lang="en-US" sz="2000" dirty="0" smtClean="0">
                <a:solidFill>
                  <a:schemeClr val="tx1"/>
                </a:solidFill>
              </a:rPr>
              <a:t>sex</a:t>
            </a:r>
          </a:p>
          <a:p>
            <a:pPr algn="l"/>
            <a:r>
              <a:rPr lang="en-US" sz="2000" dirty="0" smtClean="0">
                <a:solidFill>
                  <a:schemeClr val="tx1"/>
                </a:solidFill>
              </a:rPr>
              <a:t>The Pregnancy Discriminations Act (Under Title VII)</a:t>
            </a:r>
            <a:r>
              <a:rPr lang="en-US" sz="2000" dirty="0">
                <a:solidFill>
                  <a:schemeClr val="tx1"/>
                </a:solidFill>
              </a:rPr>
              <a:t/>
            </a:r>
            <a:br>
              <a:rPr lang="en-US" sz="2000" dirty="0">
                <a:solidFill>
                  <a:schemeClr val="tx1"/>
                </a:solidFill>
              </a:rPr>
            </a:br>
            <a:r>
              <a:rPr lang="en-US" sz="2000" dirty="0">
                <a:solidFill>
                  <a:schemeClr val="tx1"/>
                </a:solidFill>
              </a:rPr>
              <a:t>I</a:t>
            </a:r>
            <a:r>
              <a:rPr lang="en-US" sz="2000" dirty="0" smtClean="0">
                <a:solidFill>
                  <a:schemeClr val="tx1"/>
                </a:solidFill>
              </a:rPr>
              <a:t>llegal </a:t>
            </a:r>
            <a:r>
              <a:rPr lang="en-US" sz="2000" dirty="0">
                <a:solidFill>
                  <a:schemeClr val="tx1"/>
                </a:solidFill>
              </a:rPr>
              <a:t>to discriminate against a woman because </a:t>
            </a:r>
            <a:r>
              <a:rPr lang="en-US" sz="2000" dirty="0" smtClean="0">
                <a:solidFill>
                  <a:schemeClr val="tx1"/>
                </a:solidFill>
              </a:rPr>
              <a:t>of: </a:t>
            </a:r>
          </a:p>
          <a:p>
            <a:pPr marL="457200" indent="-457200" algn="l">
              <a:buFont typeface="Arial" pitchFamily="34" charset="0"/>
              <a:buChar char="•"/>
            </a:pPr>
            <a:r>
              <a:rPr lang="en-US" sz="2000" dirty="0" smtClean="0">
                <a:solidFill>
                  <a:schemeClr val="tx1"/>
                </a:solidFill>
              </a:rPr>
              <a:t>Pregnancy</a:t>
            </a:r>
          </a:p>
          <a:p>
            <a:pPr marL="457200" indent="-457200" algn="l">
              <a:buFont typeface="Arial" pitchFamily="34" charset="0"/>
              <a:buChar char="•"/>
            </a:pPr>
            <a:r>
              <a:rPr lang="en-US" sz="2000" dirty="0" smtClean="0">
                <a:solidFill>
                  <a:schemeClr val="tx1"/>
                </a:solidFill>
              </a:rPr>
              <a:t>Childbirth</a:t>
            </a:r>
          </a:p>
          <a:p>
            <a:pPr marL="457200" indent="-457200" algn="l">
              <a:buFont typeface="Arial" pitchFamily="34" charset="0"/>
              <a:buChar char="•"/>
            </a:pPr>
            <a:r>
              <a:rPr lang="en-US" sz="2000" dirty="0" smtClean="0">
                <a:solidFill>
                  <a:schemeClr val="tx1"/>
                </a:solidFill>
              </a:rPr>
              <a:t>medical </a:t>
            </a:r>
            <a:r>
              <a:rPr lang="en-US" sz="2000" dirty="0">
                <a:solidFill>
                  <a:schemeClr val="tx1"/>
                </a:solidFill>
              </a:rPr>
              <a:t>condition related to pregnancy or </a:t>
            </a:r>
            <a:r>
              <a:rPr lang="en-US" sz="2000" dirty="0" smtClean="0">
                <a:solidFill>
                  <a:schemeClr val="tx1"/>
                </a:solidFill>
              </a:rPr>
              <a:t>childbirth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3810" y="1585754"/>
            <a:ext cx="1101614" cy="1333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40289" y="2685225"/>
            <a:ext cx="1430655" cy="1362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82720" y="2709005"/>
            <a:ext cx="1186704" cy="1314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10400" y="4047457"/>
            <a:ext cx="1866900"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4574174"/>
      </p:ext>
    </p:extLst>
  </p:cSld>
  <p:clrMapOvr>
    <a:masterClrMapping/>
  </p:clrMapOvr>
  <mc:AlternateContent xmlns:mc="http://schemas.openxmlformats.org/markup-compatibility/2006">
    <mc:Choice xmlns:p14="http://schemas.microsoft.com/office/powerpoint/2010/main" xmlns="" Requires="p14">
      <p:transition spd="slow" p14:dur="2000" advTm="80786"/>
    </mc:Choice>
    <mc:Fallback>
      <p:transition spd="slow" advTm="8078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Definitions of </a:t>
            </a:r>
            <a:r>
              <a:rPr lang="en-US" dirty="0" smtClean="0"/>
              <a:t>Unlawful Sexual Harassment Under Federal Law</a:t>
            </a:r>
            <a:endParaRPr lang="en-US" dirty="0"/>
          </a:p>
        </p:txBody>
      </p:sp>
      <p:sp>
        <p:nvSpPr>
          <p:cNvPr id="3" name="Content Placeholder 2"/>
          <p:cNvSpPr>
            <a:spLocks noGrp="1"/>
          </p:cNvSpPr>
          <p:nvPr>
            <p:ph idx="1"/>
          </p:nvPr>
        </p:nvSpPr>
        <p:spPr>
          <a:xfrm>
            <a:off x="457200" y="1737360"/>
            <a:ext cx="8229600" cy="4388803"/>
          </a:xfrm>
        </p:spPr>
        <p:txBody>
          <a:bodyPr>
            <a:normAutofit/>
          </a:bodyPr>
          <a:lstStyle/>
          <a:p>
            <a:r>
              <a:rPr lang="en-US" sz="2800" dirty="0" smtClean="0"/>
              <a:t>The Equal Pay Act of 1963 (EPA)</a:t>
            </a:r>
          </a:p>
          <a:p>
            <a:pPr marL="0" indent="0">
              <a:buNone/>
            </a:pPr>
            <a:endParaRPr lang="en-US" sz="2800" dirty="0" smtClean="0"/>
          </a:p>
          <a:p>
            <a:r>
              <a:rPr lang="en-US" sz="2800" dirty="0" smtClean="0"/>
              <a:t>The Age Discrimination in </a:t>
            </a:r>
          </a:p>
          <a:p>
            <a:pPr marL="0" indent="0">
              <a:buNone/>
            </a:pPr>
            <a:r>
              <a:rPr lang="en-US" sz="2800" dirty="0" smtClean="0"/>
              <a:t>Employment Act of 1967 (ADEA)</a:t>
            </a:r>
          </a:p>
          <a:p>
            <a:pPr marL="0" indent="0">
              <a:buNone/>
            </a:pPr>
            <a:endParaRPr lang="en-US" sz="2800" dirty="0"/>
          </a:p>
          <a:p>
            <a:r>
              <a:rPr lang="en-US" sz="2800" dirty="0" smtClean="0"/>
              <a:t>Title 1 of the Americans with </a:t>
            </a:r>
          </a:p>
          <a:p>
            <a:pPr marL="0" indent="0">
              <a:buNone/>
            </a:pPr>
            <a:r>
              <a:rPr lang="en-US" sz="2800" dirty="0" smtClean="0"/>
              <a:t>Disabilities Act of 1990 (ADA)</a:t>
            </a: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45219" y="1737360"/>
            <a:ext cx="1386522" cy="2107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72261" y="3164091"/>
            <a:ext cx="19050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04898" y="4119131"/>
            <a:ext cx="1572435" cy="2362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0071614"/>
      </p:ext>
    </p:extLst>
  </p:cSld>
  <p:clrMapOvr>
    <a:masterClrMapping/>
  </p:clrMapOvr>
  <mc:AlternateContent xmlns:mc="http://schemas.openxmlformats.org/markup-compatibility/2006">
    <mc:Choice xmlns:p14="http://schemas.microsoft.com/office/powerpoint/2010/main" xmlns="" Requires="p14">
      <p:transition spd="slow" p14:dur="2000" advTm="109000"/>
    </mc:Choice>
    <mc:Fallback>
      <p:transition spd="slow" advTm="109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Myth vs. Reality</a:t>
            </a:r>
            <a:endParaRPr lang="en-US" dirty="0"/>
          </a:p>
        </p:txBody>
      </p:sp>
      <p:sp>
        <p:nvSpPr>
          <p:cNvPr id="4" name="Content Placeholder 3"/>
          <p:cNvSpPr>
            <a:spLocks noGrp="1"/>
          </p:cNvSpPr>
          <p:nvPr>
            <p:ph idx="1"/>
          </p:nvPr>
        </p:nvSpPr>
        <p:spPr/>
        <p:txBody>
          <a:bodyPr>
            <a:normAutofit/>
          </a:bodyPr>
          <a:lstStyle/>
          <a:p>
            <a:r>
              <a:rPr lang="en-US" sz="2400" dirty="0" smtClean="0"/>
              <a:t>Less than 1% of complaints from women of sexual harassment are false. In fact, many victims never report harassment at all. </a:t>
            </a:r>
          </a:p>
          <a:p>
            <a:r>
              <a:rPr lang="en-US" sz="2400" dirty="0" smtClean="0"/>
              <a:t>Women who are sexually harassed bring it on themselves by the way they dress or act.</a:t>
            </a:r>
          </a:p>
          <a:p>
            <a:r>
              <a:rPr lang="en-US" sz="2400" dirty="0" smtClean="0"/>
              <a:t>Sexual harassment is rare.</a:t>
            </a:r>
          </a:p>
          <a:p>
            <a:r>
              <a:rPr lang="en-US" sz="2400" dirty="0" smtClean="0"/>
              <a:t>If an employee asks another employee for a date, this could be grounds for sexual harassment charges. </a:t>
            </a:r>
          </a:p>
          <a:p>
            <a:pPr marL="342900" lvl="3" indent="-342900">
              <a:buFont typeface="Arial" pitchFamily="34" charset="0"/>
              <a:buChar char="•"/>
            </a:pPr>
            <a:r>
              <a:rPr lang="en-US" sz="2400" dirty="0"/>
              <a:t>In the United States, 1 in 5 women and 1 in 71 men report that they have experienced an attempted or completed rape in their lifetime.</a:t>
            </a:r>
          </a:p>
          <a:p>
            <a:endParaRPr lang="en-US" sz="2400" dirty="0"/>
          </a:p>
        </p:txBody>
      </p:sp>
    </p:spTree>
    <p:extLst>
      <p:ext uri="{BB962C8B-B14F-4D97-AF65-F5344CB8AC3E}">
        <p14:creationId xmlns:p14="http://schemas.microsoft.com/office/powerpoint/2010/main" xmlns="" val="2767230799"/>
      </p:ext>
    </p:extLst>
  </p:cSld>
  <p:clrMapOvr>
    <a:masterClrMapping/>
  </p:clrMapOvr>
  <mc:AlternateContent xmlns:mc="http://schemas.openxmlformats.org/markup-compatibility/2006">
    <mc:Choice xmlns:p14="http://schemas.microsoft.com/office/powerpoint/2010/main" xmlns="" Requires="p14">
      <p:transition spd="slow" p14:dur="2000" advTm="115723"/>
    </mc:Choice>
    <mc:Fallback>
      <p:transition spd="slow" advTm="11572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590" y="579120"/>
            <a:ext cx="7981210" cy="1534160"/>
          </a:xfrm>
        </p:spPr>
        <p:txBody>
          <a:bodyPr>
            <a:normAutofit/>
          </a:bodyPr>
          <a:lstStyle/>
          <a:p>
            <a:r>
              <a:rPr lang="en-US" sz="4000" dirty="0" smtClean="0"/>
              <a:t>The types of conduct that constitute sexual harassment</a:t>
            </a:r>
            <a:endParaRPr lang="en-US" dirty="0"/>
          </a:p>
        </p:txBody>
      </p:sp>
      <p:sp>
        <p:nvSpPr>
          <p:cNvPr id="3" name="Content Placeholder 2"/>
          <p:cNvSpPr>
            <a:spLocks noGrp="1"/>
          </p:cNvSpPr>
          <p:nvPr>
            <p:ph idx="1"/>
          </p:nvPr>
        </p:nvSpPr>
        <p:spPr>
          <a:xfrm>
            <a:off x="457200" y="2787303"/>
            <a:ext cx="8229600" cy="3338860"/>
          </a:xfrm>
        </p:spPr>
        <p:txBody>
          <a:bodyPr>
            <a:normAutofit/>
          </a:bodyPr>
          <a:lstStyle/>
          <a:p>
            <a:r>
              <a:rPr lang="en-US" dirty="0" smtClean="0"/>
              <a:t>Verbal or Written </a:t>
            </a:r>
          </a:p>
          <a:p>
            <a:r>
              <a:rPr lang="en-US" dirty="0" smtClean="0"/>
              <a:t>Physical</a:t>
            </a:r>
          </a:p>
          <a:p>
            <a:r>
              <a:rPr lang="en-US" dirty="0" smtClean="0"/>
              <a:t>Nonverbal</a:t>
            </a:r>
          </a:p>
          <a:p>
            <a:r>
              <a:rPr lang="en-US" dirty="0" smtClean="0"/>
              <a:t>Visual</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3360" y="2325052"/>
            <a:ext cx="2966720" cy="3801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48117268"/>
      </p:ext>
    </p:extLst>
  </p:cSld>
  <p:clrMapOvr>
    <a:masterClrMapping/>
  </p:clrMapOvr>
  <mc:AlternateContent xmlns:mc="http://schemas.openxmlformats.org/markup-compatibility/2006">
    <mc:Choice xmlns:p14="http://schemas.microsoft.com/office/powerpoint/2010/main" xmlns="" Requires="p14">
      <p:transition spd="slow" p14:dur="2000" advTm="19358"/>
    </mc:Choice>
    <mc:Fallback>
      <p:transition spd="slow" advTm="1935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70000" contrast="-70000"/>
            <a:extLst>
              <a:ext uri="{28A0092B-C50C-407E-A947-70E740481C1C}">
                <a14:useLocalDpi xmlns:a14="http://schemas.microsoft.com/office/drawing/2010/main" xmlns="" val="0"/>
              </a:ext>
            </a:extLst>
          </a:blip>
          <a:srcRect/>
          <a:stretch>
            <a:fillRect/>
          </a:stretch>
        </p:blipFill>
        <p:spPr bwMode="auto">
          <a:xfrm>
            <a:off x="4048570" y="3117127"/>
            <a:ext cx="4538218" cy="3009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Verbal or Written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Comments about clothing, personal behavior, or a person’s body</a:t>
            </a:r>
          </a:p>
          <a:p>
            <a:r>
              <a:rPr lang="en-US" dirty="0"/>
              <a:t>S</a:t>
            </a:r>
            <a:r>
              <a:rPr lang="en-US" dirty="0" smtClean="0"/>
              <a:t>exual or sex-based jokes</a:t>
            </a:r>
          </a:p>
          <a:p>
            <a:r>
              <a:rPr lang="en-US" dirty="0"/>
              <a:t>R</a:t>
            </a:r>
            <a:r>
              <a:rPr lang="en-US" dirty="0" smtClean="0"/>
              <a:t>equesting sexual favors or repeatedly asking a person out</a:t>
            </a:r>
          </a:p>
          <a:p>
            <a:r>
              <a:rPr lang="en-US" dirty="0"/>
              <a:t>S</a:t>
            </a:r>
            <a:r>
              <a:rPr lang="en-US" dirty="0" smtClean="0"/>
              <a:t>exual suggestions</a:t>
            </a:r>
          </a:p>
          <a:p>
            <a:r>
              <a:rPr lang="en-US" dirty="0"/>
              <a:t>T</a:t>
            </a:r>
            <a:r>
              <a:rPr lang="en-US" dirty="0" smtClean="0"/>
              <a:t>elling rumors about a person’s personal or sexual life</a:t>
            </a:r>
          </a:p>
          <a:p>
            <a:r>
              <a:rPr lang="en-US" dirty="0"/>
              <a:t>T</a:t>
            </a:r>
            <a:r>
              <a:rPr lang="en-US" dirty="0" smtClean="0"/>
              <a:t>hreatening a person</a:t>
            </a:r>
            <a:endParaRPr lang="en-US" dirty="0"/>
          </a:p>
        </p:txBody>
      </p:sp>
    </p:spTree>
    <p:extLst>
      <p:ext uri="{BB962C8B-B14F-4D97-AF65-F5344CB8AC3E}">
        <p14:creationId xmlns:p14="http://schemas.microsoft.com/office/powerpoint/2010/main" xmlns="" val="550774920"/>
      </p:ext>
    </p:extLst>
  </p:cSld>
  <p:clrMapOvr>
    <a:masterClrMapping/>
  </p:clrMapOvr>
  <mc:AlternateContent xmlns:mc="http://schemas.openxmlformats.org/markup-compatibility/2006">
    <mc:Choice xmlns:p14="http://schemas.microsoft.com/office/powerpoint/2010/main" xmlns="" Requires="p14">
      <p:transition spd="slow" p14:dur="2000" advTm="82237"/>
    </mc:Choice>
    <mc:Fallback>
      <p:transition spd="slow" advTm="8223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a:t>
            </a:r>
            <a:endParaRPr lang="en-US" dirty="0"/>
          </a:p>
        </p:txBody>
      </p:sp>
      <p:sp>
        <p:nvSpPr>
          <p:cNvPr id="3" name="Content Placeholder 2"/>
          <p:cNvSpPr>
            <a:spLocks noGrp="1"/>
          </p:cNvSpPr>
          <p:nvPr>
            <p:ph idx="1"/>
          </p:nvPr>
        </p:nvSpPr>
        <p:spPr/>
        <p:txBody>
          <a:bodyPr>
            <a:normAutofit lnSpcReduction="10000"/>
          </a:bodyPr>
          <a:lstStyle/>
          <a:p>
            <a:r>
              <a:rPr lang="en-US" dirty="0" smtClean="0"/>
              <a:t>Assault (Attack)</a:t>
            </a:r>
          </a:p>
          <a:p>
            <a:r>
              <a:rPr lang="en-US" dirty="0"/>
              <a:t>B</a:t>
            </a:r>
            <a:r>
              <a:rPr lang="en-US" dirty="0" smtClean="0"/>
              <a:t>locking movement</a:t>
            </a:r>
          </a:p>
          <a:p>
            <a:r>
              <a:rPr lang="en-US" dirty="0" smtClean="0"/>
              <a:t>Inappropriate touching of </a:t>
            </a:r>
          </a:p>
          <a:p>
            <a:pPr marL="0" indent="0">
              <a:buNone/>
            </a:pPr>
            <a:r>
              <a:rPr lang="en-US" dirty="0" smtClean="0"/>
              <a:t>a person or a person’s clothing</a:t>
            </a:r>
          </a:p>
          <a:p>
            <a:r>
              <a:rPr lang="en-US" dirty="0" smtClean="0"/>
              <a:t>Kissing</a:t>
            </a:r>
          </a:p>
          <a:p>
            <a:r>
              <a:rPr lang="en-US" dirty="0" smtClean="0"/>
              <a:t>Hugging</a:t>
            </a:r>
          </a:p>
          <a:p>
            <a:r>
              <a:rPr lang="en-US" dirty="0" smtClean="0"/>
              <a:t>Patting</a:t>
            </a:r>
          </a:p>
          <a:p>
            <a:r>
              <a:rPr lang="en-US" dirty="0"/>
              <a:t>S</a:t>
            </a:r>
            <a:r>
              <a:rPr lang="en-US" dirty="0" smtClean="0"/>
              <a:t>troking</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15648" y="3723639"/>
            <a:ext cx="2562225" cy="178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43262" y="3900485"/>
            <a:ext cx="1743075" cy="261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5648" y="1300797"/>
            <a:ext cx="2486025" cy="183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8231201"/>
      </p:ext>
    </p:extLst>
  </p:cSld>
  <p:clrMapOvr>
    <a:masterClrMapping/>
  </p:clrMapOvr>
  <mc:AlternateContent xmlns:mc="http://schemas.openxmlformats.org/markup-compatibility/2006">
    <mc:Choice xmlns:p14="http://schemas.microsoft.com/office/powerpoint/2010/main" xmlns="" Requires="p14">
      <p:transition spd="slow" p14:dur="2000" advTm="29529"/>
    </mc:Choice>
    <mc:Fallback>
      <p:transition spd="slow" advTm="2952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a:t>
            </a:r>
            <a:endParaRPr lang="en-US" dirty="0"/>
          </a:p>
        </p:txBody>
      </p:sp>
      <p:sp>
        <p:nvSpPr>
          <p:cNvPr id="3" name="Content Placeholder 2"/>
          <p:cNvSpPr>
            <a:spLocks noGrp="1"/>
          </p:cNvSpPr>
          <p:nvPr>
            <p:ph idx="1"/>
          </p:nvPr>
        </p:nvSpPr>
        <p:spPr/>
        <p:txBody>
          <a:bodyPr>
            <a:normAutofit/>
          </a:bodyPr>
          <a:lstStyle/>
          <a:p>
            <a:r>
              <a:rPr lang="en-US" sz="2800" dirty="0" smtClean="0"/>
              <a:t>Looking up and down a </a:t>
            </a:r>
          </a:p>
          <a:p>
            <a:pPr marL="0" indent="0">
              <a:buNone/>
            </a:pPr>
            <a:r>
              <a:rPr lang="en-US" sz="2800" dirty="0" smtClean="0"/>
              <a:t>person’s body</a:t>
            </a:r>
          </a:p>
          <a:p>
            <a:r>
              <a:rPr lang="en-US" sz="2800" dirty="0" smtClean="0"/>
              <a:t>Derogatory (offensive) </a:t>
            </a:r>
          </a:p>
          <a:p>
            <a:pPr marL="0" indent="0">
              <a:buNone/>
            </a:pPr>
            <a:r>
              <a:rPr lang="en-US" sz="2800" dirty="0" smtClean="0"/>
              <a:t>gestures or facial expressions of sexual nature; following a person</a:t>
            </a:r>
            <a:endParaRPr lang="en-US" sz="28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62493" y="4113530"/>
            <a:ext cx="4431347" cy="2489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30290" y="809943"/>
            <a:ext cx="1943100" cy="2352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2136325"/>
      </p:ext>
    </p:extLst>
  </p:cSld>
  <p:clrMapOvr>
    <a:masterClrMapping/>
  </p:clrMapOvr>
  <mc:AlternateContent xmlns:mc="http://schemas.openxmlformats.org/markup-compatibility/2006">
    <mc:Choice xmlns:p14="http://schemas.microsoft.com/office/powerpoint/2010/main" xmlns="" Requires="p14">
      <p:transition spd="slow" p14:dur="2000" advTm="31209"/>
    </mc:Choice>
    <mc:Fallback>
      <p:transition spd="slow" advTm="31209"/>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4168</TotalTime>
  <Words>1858</Words>
  <Application>Microsoft Office PowerPoint</Application>
  <PresentationFormat>On-screen Show (4:3)</PresentationFormat>
  <Paragraphs>175</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Esplanade Resort </vt:lpstr>
      <vt:lpstr>Table of Contents</vt:lpstr>
      <vt:lpstr>Definitions of unlawful sexual harassment under California state and federal law</vt:lpstr>
      <vt:lpstr>Definitions of Unlawful Sexual Harassment Under Federal Law</vt:lpstr>
      <vt:lpstr>Myth vs. Reality</vt:lpstr>
      <vt:lpstr>The types of conduct that constitute sexual harassment</vt:lpstr>
      <vt:lpstr>Verbal or Written</vt:lpstr>
      <vt:lpstr>Physical</vt:lpstr>
      <vt:lpstr>Nonverbal</vt:lpstr>
      <vt:lpstr>Visual</vt:lpstr>
      <vt:lpstr>How to identify the differences between sexual harassment and discrimination</vt:lpstr>
      <vt:lpstr>Employer Responsibilities to Employee</vt:lpstr>
      <vt:lpstr>Workplace behavior</vt:lpstr>
      <vt:lpstr>Correct workplace behavior</vt:lpstr>
      <vt:lpstr>Incorrect Workplace Behavior</vt:lpstr>
      <vt:lpstr>How to prevent sexual harassment</vt:lpstr>
      <vt:lpstr>Practical Examples</vt:lpstr>
      <vt:lpstr>Practical Examples</vt:lpstr>
      <vt:lpstr>Practical Examples</vt:lpstr>
      <vt:lpstr>Remember…</vt:lpstr>
      <vt:lpstr>…Remember.</vt:lpstr>
      <vt:lpstr>If you feel you have been harassed</vt:lpstr>
      <vt:lpstr>FYI</vt:lpstr>
      <vt:lpstr>Works CIted</vt:lpstr>
    </vt:vector>
  </TitlesOfParts>
  <Company>csu chico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 of unlawful sexual harassment under California state and federal law</dc:title>
  <dc:creator>Nicole Moore</dc:creator>
  <cp:lastModifiedBy>Owner</cp:lastModifiedBy>
  <cp:revision>58</cp:revision>
  <dcterms:created xsi:type="dcterms:W3CDTF">2012-02-06T17:06:22Z</dcterms:created>
  <dcterms:modified xsi:type="dcterms:W3CDTF">2012-05-15T00:04:04Z</dcterms:modified>
</cp:coreProperties>
</file>