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8" r:id="rId1"/>
  </p:sldMasterIdLst>
  <p:sldIdLst>
    <p:sldId id="256" r:id="rId2"/>
    <p:sldId id="258" r:id="rId3"/>
    <p:sldId id="257" r:id="rId4"/>
    <p:sldId id="262" r:id="rId5"/>
    <p:sldId id="263" r:id="rId6"/>
    <p:sldId id="264" r:id="rId7"/>
    <p:sldId id="265" r:id="rId8"/>
    <p:sldId id="266" r:id="rId9"/>
    <p:sldId id="26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7" autoAdjust="0"/>
    <p:restoredTop sz="94660"/>
  </p:normalViewPr>
  <p:slideViewPr>
    <p:cSldViewPr snapToGrid="0" snapToObjects="1">
      <p:cViewPr>
        <p:scale>
          <a:sx n="90" d="100"/>
          <a:sy n="90" d="100"/>
        </p:scale>
        <p:origin x="-822" y="5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3AEA19B3-BC6D-4E56-93BC-B9B0EF1523FC}" type="datetime1">
              <a:rPr lang="en-US" smtClean="0"/>
              <a:pPr/>
              <a:t>3/11/2012</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09D441ED-22D9-48D6-AD92-DEFB122789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1F1B1C-57AC-0B4D-81DD-DD8F078BE150}" type="datetimeFigureOut">
              <a:rPr lang="en-US" smtClean="0"/>
              <a:pPr/>
              <a:t>3/11/2012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3D1B3-E760-0C44-A1AC-3C003C5605A1}"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1F1B1C-57AC-0B4D-81DD-DD8F078BE150}" type="datetimeFigureOut">
              <a:rPr lang="en-US" smtClean="0"/>
              <a:pPr/>
              <a:t>3/11/2012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3D1B3-E760-0C44-A1AC-3C003C5605A1}"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1F1B1C-57AC-0B4D-81DD-DD8F078BE150}" type="datetimeFigureOut">
              <a:rPr lang="en-US" smtClean="0"/>
              <a:pPr/>
              <a:t>3/11/2012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63D1B3-E760-0C44-A1AC-3C003C5605A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2C1F1B1C-57AC-0B4D-81DD-DD8F078BE150}" type="datetimeFigureOut">
              <a:rPr lang="en-US" smtClean="0"/>
              <a:pPr/>
              <a:t>3/11/2012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63D1B3-E760-0C44-A1AC-3C003C5605A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F1B1C-57AC-0B4D-81DD-DD8F078BE150}" type="datetimeFigureOut">
              <a:rPr lang="en-US" smtClean="0"/>
              <a:pPr/>
              <a:t>3/11/2012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619C8-A375-448C-891B-9999C6BE8E6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2C1F1B1C-57AC-0B4D-81DD-DD8F078BE150}" type="datetimeFigureOut">
              <a:rPr lang="en-US" smtClean="0"/>
              <a:pPr/>
              <a:t>3/11/2012</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4A63D1B3-E760-0C44-A1AC-3C003C5605A1}"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F1B1C-57AC-0B4D-81DD-DD8F078BE150}" type="datetimeFigureOut">
              <a:rPr lang="en-US" smtClean="0"/>
              <a:pPr/>
              <a:t>3/11/2012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F1B1C-57AC-0B4D-81DD-DD8F078BE150}" type="datetimeFigureOut">
              <a:rPr lang="en-US" smtClean="0"/>
              <a:pPr/>
              <a:t>3/11/2012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3D1B3-E760-0C44-A1AC-3C003C5605A1}" type="slidenum">
              <a:rPr lang="en-US" smtClean="0"/>
              <a:pPr/>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1F1B1C-57AC-0B4D-81DD-DD8F078BE150}" type="datetimeFigureOut">
              <a:rPr lang="en-US" smtClean="0"/>
              <a:pPr/>
              <a:t>3/11/2012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3D1B3-E760-0C44-A1AC-3C003C5605A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1F1B1C-57AC-0B4D-81DD-DD8F078BE150}" type="datetimeFigureOut">
              <a:rPr lang="en-US" smtClean="0"/>
              <a:pPr/>
              <a:t>3/11/2012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3D1B3-E760-0C44-A1AC-3C003C5605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212106" y="6356350"/>
            <a:ext cx="1752600" cy="365125"/>
          </a:xfrm>
        </p:spPr>
        <p:txBody>
          <a:bodyPr/>
          <a:lstStyle/>
          <a:p>
            <a:fld id="{2C1F1B1C-57AC-0B4D-81DD-DD8F078BE150}" type="datetimeFigureOut">
              <a:rPr lang="en-US" smtClean="0"/>
              <a:pPr/>
              <a:t>3/11/2012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3D1B3-E760-0C44-A1AC-3C003C5605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2C1F1B1C-57AC-0B4D-81DD-DD8F078BE150}" type="datetimeFigureOut">
              <a:rPr lang="en-US" smtClean="0"/>
              <a:pPr/>
              <a:t>3/11/2012</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8AF02B71-8991-4516-A01E-F1A9ACD28BDC}" type="slidenum">
              <a:rPr/>
              <a:pPr/>
              <a:t>‹#›</a:t>
            </a:fld>
            <a:endParaRPr/>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Click icon to add picture</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212106" y="6356350"/>
            <a:ext cx="1752600" cy="365125"/>
          </a:xfrm>
        </p:spPr>
        <p:txBody>
          <a:bodyPr/>
          <a:lstStyle/>
          <a:p>
            <a:fld id="{2C1F1B1C-57AC-0B4D-81DD-DD8F078BE150}" type="datetimeFigureOut">
              <a:rPr lang="en-US" smtClean="0"/>
              <a:pPr/>
              <a:t>3/11/2012</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4A63D1B3-E760-0C44-A1AC-3C003C5605A1}" type="slidenum">
              <a:rPr lang="en-US" smtClean="0"/>
              <a:pPr/>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FD8301A2-9537-4F11-903A-9D7FEDBB449A}" type="datetime1">
              <a:rPr lang="en-US" smtClean="0"/>
              <a:pPr/>
              <a:t>3/11/2012</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09D441ED-22D9-48D6-AD92-DEFB122789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4A63D1B3-E760-0C44-A1AC-3C003C5605A1}" type="slidenum">
              <a:rPr lang="en-US" smtClean="0"/>
              <a:pPr/>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Click icon to add picture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1F1B1C-57AC-0B4D-81DD-DD8F078BE150}" type="datetimeFigureOut">
              <a:rPr lang="en-US" smtClean="0"/>
              <a:pPr/>
              <a:t>3/11/2012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3D1B3-E760-0C44-A1AC-3C003C5605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1F1B1C-57AC-0B4D-81DD-DD8F078BE150}" type="datetimeFigureOut">
              <a:rPr lang="en-US" smtClean="0"/>
              <a:pPr/>
              <a:t>3/11/2012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63D1B3-E760-0C44-A1AC-3C003C5605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1F1B1C-57AC-0B4D-81DD-DD8F078BE150}" type="datetimeFigureOut">
              <a:rPr lang="en-US" smtClean="0"/>
              <a:pPr/>
              <a:t>3/11/2012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3D1B3-E760-0C44-A1AC-3C003C5605A1}" type="slidenum">
              <a:rPr lang="en-US" smtClean="0"/>
              <a:pPr/>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2C1F1B1C-57AC-0B4D-81DD-DD8F078BE150}" type="datetimeFigureOut">
              <a:rPr lang="en-US" smtClean="0"/>
              <a:pPr/>
              <a:t>3/11/2012</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4A63D1B3-E760-0C44-A1AC-3C003C5605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localhost\Users\bperki_22\Music\iTunes\iTunes%20Media\Music\Unknown%20Artist\Unknown%20Album\Traditional%20Japanese%20Music%201.mp3"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japan-guide.com/e/e641.html"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hyperlink" Target="http://www.japan-guide.com/e/e641.html" TargetMode="External"/><Relationship Id="rId1" Type="http://schemas.openxmlformats.org/officeDocument/2006/relationships/slideLayout" Target="../slideLayouts/slideLayout4.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japan-guide.com/e/e641.html"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3.xml"/><Relationship Id="rId5" Type="http://schemas.openxmlformats.org/officeDocument/2006/relationships/hyperlink" Target="http://www.japan-guide.com/e/e641.html" TargetMode="Externa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japan-guide.com/e/e641.html" TargetMode="Externa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wmf"/><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japan-guide.com/e/e2136.html" TargetMode="Externa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hyperlink" Target="http://www.japan-guide.com/e/e2138.html" TargetMode="External"/><Relationship Id="rId1" Type="http://schemas.openxmlformats.org/officeDocument/2006/relationships/slideLayout" Target="../slideLayouts/slideLayout15.xml"/><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hyperlink" Target="http://www.japan-guide.com/e/e644.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4379050"/>
            <a:ext cx="5458968" cy="1048684"/>
          </a:xfrm>
        </p:spPr>
        <p:txBody>
          <a:bodyPr>
            <a:normAutofit fontScale="90000"/>
          </a:bodyPr>
          <a:lstStyle/>
          <a:p>
            <a:r>
              <a:rPr lang="en-US" dirty="0" smtClean="0"/>
              <a:t>Japanese History and Politics</a:t>
            </a:r>
            <a:endParaRPr lang="en-US" dirty="0"/>
          </a:p>
        </p:txBody>
      </p:sp>
      <p:sp>
        <p:nvSpPr>
          <p:cNvPr id="3" name="Subtitle 2"/>
          <p:cNvSpPr>
            <a:spLocks noGrp="1"/>
          </p:cNvSpPr>
          <p:nvPr>
            <p:ph type="subTitle" idx="1"/>
          </p:nvPr>
        </p:nvSpPr>
        <p:spPr>
          <a:xfrm>
            <a:off x="3200400" y="5257800"/>
            <a:ext cx="4915553" cy="621792"/>
          </a:xfrm>
        </p:spPr>
        <p:txBody>
          <a:bodyPr>
            <a:noAutofit/>
          </a:bodyPr>
          <a:lstStyle/>
          <a:p>
            <a:pPr algn="r"/>
            <a:r>
              <a:rPr lang="en-US" sz="4000" dirty="0" smtClean="0">
                <a:effectLst>
                  <a:outerShdw blurRad="152400" dist="139700" dir="2700000" algn="tl" rotWithShape="0">
                    <a:srgbClr val="000000">
                      <a:alpha val="35000"/>
                    </a:srgbClr>
                  </a:outerShdw>
                </a:effectLst>
              </a:rPr>
              <a:t>漆文化</a:t>
            </a:r>
            <a:endParaRPr lang="en-US" sz="4000" dirty="0">
              <a:effectLst>
                <a:outerShdw blurRad="152400" dist="139700" dir="2700000" algn="tl" rotWithShape="0">
                  <a:srgbClr val="000000">
                    <a:alpha val="35000"/>
                  </a:srgbClr>
                </a:outerShdw>
              </a:effectLst>
            </a:endParaRPr>
          </a:p>
        </p:txBody>
      </p:sp>
      <p:pic>
        <p:nvPicPr>
          <p:cNvPr id="6" name="Traditional Japanese Music 1.mp3">
            <a:hlinkClick r:id="" action="ppaction://media"/>
          </p:cNvPr>
          <p:cNvPicPr>
            <a:picLocks noRot="1" noChangeAspect="1"/>
          </p:cNvPicPr>
          <p:nvPr>
            <a:audioFile r:link="rId1"/>
          </p:nvPr>
        </p:nvPicPr>
        <p:blipFill>
          <a:blip r:embed="rId3"/>
          <a:stretch>
            <a:fillRect/>
          </a:stretch>
        </p:blipFill>
        <p:spPr>
          <a:xfrm>
            <a:off x="8592312" y="3492647"/>
            <a:ext cx="282575" cy="282575"/>
          </a:xfrm>
          <a:prstGeom prst="rect">
            <a:avLst/>
          </a:prstGeom>
        </p:spPr>
      </p:pic>
      <p:pic>
        <p:nvPicPr>
          <p:cNvPr id="4098" name="Picture 2" descr="C:\Users\Owner\AppData\Local\Microsoft\Windows\Temporary Internet Files\Content.IE5\KWKFA07A\MP900400021[1].jpg"/>
          <p:cNvPicPr>
            <a:picLocks noChangeAspect="1" noChangeArrowheads="1"/>
          </p:cNvPicPr>
          <p:nvPr/>
        </p:nvPicPr>
        <p:blipFill>
          <a:blip r:embed="rId4"/>
          <a:srcRect/>
          <a:stretch>
            <a:fillRect/>
          </a:stretch>
        </p:blipFill>
        <p:spPr bwMode="auto">
          <a:xfrm>
            <a:off x="5109299" y="371495"/>
            <a:ext cx="3901440" cy="3121152"/>
          </a:xfrm>
          <a:prstGeom prst="rect">
            <a:avLst/>
          </a:prstGeom>
          <a:noFill/>
        </p:spPr>
      </p:pic>
      <p:pic>
        <p:nvPicPr>
          <p:cNvPr id="4100" name="Picture 4" descr="C:\Users\Owner\AppData\Local\Microsoft\Windows\Temporary Internet Files\Content.IE5\2NGJ2X6B\MP900400431[1].jpg"/>
          <p:cNvPicPr>
            <a:picLocks noChangeAspect="1" noChangeArrowheads="1"/>
          </p:cNvPicPr>
          <p:nvPr/>
        </p:nvPicPr>
        <p:blipFill>
          <a:blip r:embed="rId5"/>
          <a:srcRect/>
          <a:stretch>
            <a:fillRect/>
          </a:stretch>
        </p:blipFill>
        <p:spPr bwMode="auto">
          <a:xfrm>
            <a:off x="632808" y="792060"/>
            <a:ext cx="4476491" cy="29831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348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72434" y="1114778"/>
            <a:ext cx="4966446" cy="5313286"/>
          </a:xfrm>
        </p:spPr>
        <p:txBody>
          <a:bodyPr>
            <a:normAutofit/>
          </a:bodyPr>
          <a:lstStyle/>
          <a:p>
            <a:pPr algn="l"/>
            <a:r>
              <a:rPr lang="en-US" b="1" dirty="0" smtClean="0">
                <a:solidFill>
                  <a:schemeClr val="tx1"/>
                </a:solidFill>
              </a:rPr>
              <a:t>300 BC-300 </a:t>
            </a:r>
            <a:r>
              <a:rPr lang="en-US" dirty="0" smtClean="0">
                <a:solidFill>
                  <a:schemeClr val="tx1"/>
                </a:solidFill>
              </a:rPr>
              <a:t>The introduction of rice agriculture (probably from Korea and China) begins the development of a social hierarchy and hundreds of small countries that started to unify into larger countries. </a:t>
            </a:r>
          </a:p>
          <a:p>
            <a:pPr algn="l"/>
            <a:r>
              <a:rPr lang="en-US" b="1" dirty="0" smtClean="0">
                <a:solidFill>
                  <a:schemeClr val="tx1"/>
                </a:solidFill>
              </a:rPr>
              <a:t>538</a:t>
            </a:r>
            <a:r>
              <a:rPr lang="en-US" dirty="0" smtClean="0">
                <a:solidFill>
                  <a:schemeClr val="tx1"/>
                </a:solidFill>
              </a:rPr>
              <a:t> Introduction of Buddhism from China </a:t>
            </a:r>
          </a:p>
          <a:p>
            <a:pPr algn="l"/>
            <a:r>
              <a:rPr lang="en-US" b="1" dirty="0" smtClean="0">
                <a:solidFill>
                  <a:schemeClr val="tx1"/>
                </a:solidFill>
              </a:rPr>
              <a:t>1192</a:t>
            </a:r>
            <a:r>
              <a:rPr lang="en-US" dirty="0" smtClean="0">
                <a:solidFill>
                  <a:schemeClr val="tx1"/>
                </a:solidFill>
              </a:rPr>
              <a:t> </a:t>
            </a:r>
            <a:r>
              <a:rPr lang="en-US" dirty="0" err="1" smtClean="0">
                <a:solidFill>
                  <a:schemeClr val="tx1"/>
                </a:solidFill>
              </a:rPr>
              <a:t>Minamoto</a:t>
            </a:r>
            <a:r>
              <a:rPr lang="en-US" dirty="0" smtClean="0">
                <a:solidFill>
                  <a:schemeClr val="tx1"/>
                </a:solidFill>
              </a:rPr>
              <a:t> </a:t>
            </a:r>
            <a:r>
              <a:rPr lang="en-US" dirty="0" err="1" smtClean="0">
                <a:solidFill>
                  <a:schemeClr val="tx1"/>
                </a:solidFill>
              </a:rPr>
              <a:t>Yoritomo</a:t>
            </a:r>
            <a:r>
              <a:rPr lang="en-US" dirty="0" smtClean="0">
                <a:solidFill>
                  <a:schemeClr val="tx1"/>
                </a:solidFill>
              </a:rPr>
              <a:t> is appointed shogun (military commander) and establishes the Kamakura government (military government).</a:t>
            </a:r>
          </a:p>
          <a:p>
            <a:pPr algn="l"/>
            <a:r>
              <a:rPr lang="en-US" b="1" dirty="0" smtClean="0">
                <a:solidFill>
                  <a:schemeClr val="tx1"/>
                </a:solidFill>
              </a:rPr>
              <a:t>1542</a:t>
            </a:r>
            <a:r>
              <a:rPr lang="en-US" dirty="0" smtClean="0">
                <a:solidFill>
                  <a:schemeClr val="tx1"/>
                </a:solidFill>
              </a:rPr>
              <a:t> Portuguese introduce firearms and Christianity to Japan. </a:t>
            </a:r>
          </a:p>
          <a:p>
            <a:pPr algn="l"/>
            <a:r>
              <a:rPr lang="en-US" b="1" dirty="0" smtClean="0">
                <a:solidFill>
                  <a:schemeClr val="tx1"/>
                </a:solidFill>
              </a:rPr>
              <a:t>1592-1600</a:t>
            </a:r>
            <a:r>
              <a:rPr lang="en-US" dirty="0" smtClean="0">
                <a:solidFill>
                  <a:schemeClr val="tx1"/>
                </a:solidFill>
              </a:rPr>
              <a:t> </a:t>
            </a:r>
            <a:r>
              <a:rPr lang="en-US" dirty="0" err="1" smtClean="0">
                <a:solidFill>
                  <a:schemeClr val="tx1"/>
                </a:solidFill>
              </a:rPr>
              <a:t>Toyotomi</a:t>
            </a:r>
            <a:r>
              <a:rPr lang="en-US" dirty="0" smtClean="0">
                <a:solidFill>
                  <a:schemeClr val="tx1"/>
                </a:solidFill>
              </a:rPr>
              <a:t> </a:t>
            </a:r>
            <a:r>
              <a:rPr lang="en-US" dirty="0" err="1" smtClean="0">
                <a:solidFill>
                  <a:schemeClr val="tx1"/>
                </a:solidFill>
              </a:rPr>
              <a:t>Hideyoshi</a:t>
            </a:r>
            <a:r>
              <a:rPr lang="en-US" dirty="0" smtClean="0">
                <a:solidFill>
                  <a:schemeClr val="tx1"/>
                </a:solidFill>
              </a:rPr>
              <a:t> takes over and confiscates the weapons of farmers and religious institutions in the "Sword Hunt". </a:t>
            </a:r>
            <a:r>
              <a:rPr lang="en-US" b="1" dirty="0" smtClean="0">
                <a:solidFill>
                  <a:schemeClr val="tx1"/>
                </a:solidFill>
              </a:rPr>
              <a:t>1592-98</a:t>
            </a:r>
            <a:r>
              <a:rPr lang="en-US" dirty="0" smtClean="0">
                <a:solidFill>
                  <a:schemeClr val="tx1"/>
                </a:solidFill>
              </a:rPr>
              <a:t> Unsuccessful invasion of Korea. </a:t>
            </a:r>
            <a:r>
              <a:rPr lang="en-US" b="1" dirty="0" smtClean="0">
                <a:solidFill>
                  <a:schemeClr val="tx1"/>
                </a:solidFill>
              </a:rPr>
              <a:t>1600</a:t>
            </a:r>
            <a:r>
              <a:rPr lang="en-US" dirty="0" smtClean="0">
                <a:solidFill>
                  <a:schemeClr val="tx1"/>
                </a:solidFill>
              </a:rPr>
              <a:t> Tokugawa </a:t>
            </a:r>
            <a:r>
              <a:rPr lang="en-US" dirty="0" err="1" smtClean="0">
                <a:solidFill>
                  <a:schemeClr val="tx1"/>
                </a:solidFill>
              </a:rPr>
              <a:t>Ieyasu</a:t>
            </a:r>
            <a:r>
              <a:rPr lang="en-US" dirty="0" smtClean="0">
                <a:solidFill>
                  <a:schemeClr val="tx1"/>
                </a:solidFill>
              </a:rPr>
              <a:t> defeats </a:t>
            </a:r>
            <a:r>
              <a:rPr lang="en-US" dirty="0" err="1" smtClean="0">
                <a:solidFill>
                  <a:schemeClr val="tx1"/>
                </a:solidFill>
              </a:rPr>
              <a:t>Toyotomi</a:t>
            </a:r>
            <a:r>
              <a:rPr lang="en-US" dirty="0" smtClean="0">
                <a:solidFill>
                  <a:schemeClr val="tx1"/>
                </a:solidFill>
              </a:rPr>
              <a:t> in the battle of </a:t>
            </a:r>
            <a:r>
              <a:rPr lang="en-US" dirty="0" err="1" smtClean="0">
                <a:solidFill>
                  <a:schemeClr val="tx1"/>
                </a:solidFill>
              </a:rPr>
              <a:t>Sekigahara</a:t>
            </a:r>
            <a:r>
              <a:rPr lang="en-US" dirty="0" smtClean="0">
                <a:solidFill>
                  <a:schemeClr val="tx1"/>
                </a:solidFill>
              </a:rPr>
              <a:t>. </a:t>
            </a:r>
          </a:p>
          <a:p>
            <a:endParaRPr lang="en-US" dirty="0">
              <a:solidFill>
                <a:srgbClr val="000000"/>
              </a:solidFill>
            </a:endParaRPr>
          </a:p>
        </p:txBody>
      </p:sp>
      <p:sp>
        <p:nvSpPr>
          <p:cNvPr id="5" name="Title 1"/>
          <p:cNvSpPr txBox="1">
            <a:spLocks/>
          </p:cNvSpPr>
          <p:nvPr/>
        </p:nvSpPr>
        <p:spPr>
          <a:xfrm>
            <a:off x="650516" y="140257"/>
            <a:ext cx="7261862" cy="741798"/>
          </a:xfrm>
          <a:prstGeom prst="rect">
            <a:avLst/>
          </a:prstGeom>
        </p:spPr>
        <p:txBody>
          <a:bodyPr vert="horz" lIns="91440" tIns="45720" rIns="91440" bIns="45720" rtlCol="0" anchor="b" anchorCtr="0">
            <a:noAutofit/>
          </a:bodyPr>
          <a:lstStyle/>
          <a:p>
            <a:pPr lvl="0" algn="ctr" defTabSz="914400">
              <a:spcBef>
                <a:spcPct val="0"/>
              </a:spcBef>
            </a:pPr>
            <a:r>
              <a:rPr lang="en-US" sz="4000" dirty="0">
                <a:solidFill>
                  <a:schemeClr val="accent1"/>
                </a:solidFill>
                <a:effectLst>
                  <a:glow rad="127000">
                    <a:schemeClr val="bg2">
                      <a:alpha val="55000"/>
                    </a:schemeClr>
                  </a:glow>
                </a:effectLst>
                <a:latin typeface="Chalkduster"/>
                <a:ea typeface="+mj-ea"/>
                <a:cs typeface="Chalkduster"/>
              </a:rPr>
              <a:t>Japanese </a:t>
            </a:r>
            <a:r>
              <a:rPr lang="en-US" sz="4000" dirty="0" smtClean="0">
                <a:solidFill>
                  <a:schemeClr val="accent1"/>
                </a:solidFill>
                <a:effectLst>
                  <a:glow rad="127000">
                    <a:schemeClr val="bg2">
                      <a:alpha val="55000"/>
                    </a:schemeClr>
                  </a:glow>
                </a:effectLst>
                <a:latin typeface="Chalkduster"/>
                <a:ea typeface="+mj-ea"/>
                <a:cs typeface="Chalkduster"/>
              </a:rPr>
              <a:t>History </a:t>
            </a:r>
            <a:r>
              <a:rPr lang="en-US" sz="4000" dirty="0" err="1" smtClean="0">
                <a:solidFill>
                  <a:srgbClr val="000000"/>
                </a:solidFill>
                <a:effectLst>
                  <a:glow rad="127000">
                    <a:schemeClr val="bg2">
                      <a:alpha val="55000"/>
                    </a:schemeClr>
                  </a:glow>
                </a:effectLst>
                <a:latin typeface="+mj-lt"/>
                <a:ea typeface="+mj-ea"/>
                <a:cs typeface="+mj-cs"/>
              </a:rPr>
              <a:t>漆衣類</a:t>
            </a:r>
            <a:endParaRPr kumimoji="0" lang="en-US" sz="4000" b="0" i="0" u="none" strike="noStrike" kern="1200" cap="none" spc="0" normalizeH="0" baseline="0" noProof="0" dirty="0">
              <a:ln>
                <a:noFill/>
              </a:ln>
              <a:solidFill>
                <a:srgbClr val="000000"/>
              </a:solidFill>
              <a:effectLst>
                <a:glow rad="127000">
                  <a:schemeClr val="bg2">
                    <a:alpha val="55000"/>
                  </a:schemeClr>
                </a:glow>
              </a:effectLst>
              <a:uLnTx/>
              <a:uFillTx/>
              <a:latin typeface="+mj-lt"/>
              <a:ea typeface="+mj-ea"/>
              <a:cs typeface="+mj-cs"/>
            </a:endParaRPr>
          </a:p>
        </p:txBody>
      </p:sp>
      <p:sp>
        <p:nvSpPr>
          <p:cNvPr id="7" name="TextBox 6"/>
          <p:cNvSpPr txBox="1"/>
          <p:nvPr/>
        </p:nvSpPr>
        <p:spPr>
          <a:xfrm>
            <a:off x="0" y="6428064"/>
            <a:ext cx="7969895" cy="246221"/>
          </a:xfrm>
          <a:prstGeom prst="rect">
            <a:avLst/>
          </a:prstGeom>
          <a:noFill/>
        </p:spPr>
        <p:txBody>
          <a:bodyPr wrap="square" rtlCol="0">
            <a:spAutoFit/>
          </a:bodyPr>
          <a:lstStyle/>
          <a:p>
            <a:r>
              <a:rPr lang="en-US" sz="1000" dirty="0" smtClean="0"/>
              <a:t>References:  </a:t>
            </a:r>
            <a:r>
              <a:rPr lang="en-US" sz="1000" u="sng" dirty="0" smtClean="0">
                <a:hlinkClick r:id="rId2"/>
              </a:rPr>
              <a:t>http://www.japan-guide.com/e/e641.html</a:t>
            </a:r>
            <a:endParaRPr lang="en-US" sz="1000" dirty="0" smtClean="0"/>
          </a:p>
        </p:txBody>
      </p:sp>
      <p:pic>
        <p:nvPicPr>
          <p:cNvPr id="1028" name="Picture 4" descr="C:\Users\Owner\AppData\Local\Microsoft\Windows\Temporary Internet Files\Content.IE5\0Y07HFDZ\MC900444595[1].jpg"/>
          <p:cNvPicPr>
            <a:picLocks noChangeAspect="1" noChangeArrowheads="1"/>
          </p:cNvPicPr>
          <p:nvPr/>
        </p:nvPicPr>
        <p:blipFill>
          <a:blip r:embed="rId3"/>
          <a:srcRect/>
          <a:stretch>
            <a:fillRect/>
          </a:stretch>
        </p:blipFill>
        <p:spPr bwMode="auto">
          <a:xfrm>
            <a:off x="157327" y="1369959"/>
            <a:ext cx="2479547" cy="487135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81" y="511156"/>
            <a:ext cx="6781720" cy="741798"/>
          </a:xfrm>
        </p:spPr>
        <p:txBody>
          <a:bodyPr/>
          <a:lstStyle/>
          <a:p>
            <a:pPr algn="ctr"/>
            <a:r>
              <a:rPr lang="en-US" sz="4000" dirty="0" smtClean="0">
                <a:effectLst>
                  <a:glow rad="127000">
                    <a:schemeClr val="bg2">
                      <a:alpha val="55000"/>
                    </a:schemeClr>
                  </a:glow>
                </a:effectLst>
                <a:latin typeface="Chalkduster"/>
                <a:cs typeface="Chalkduster"/>
              </a:rPr>
              <a:t>History cont.</a:t>
            </a:r>
            <a:endParaRPr lang="en-US" sz="4000" dirty="0">
              <a:effectLst>
                <a:glow rad="127000">
                  <a:schemeClr val="bg2">
                    <a:alpha val="55000"/>
                  </a:schemeClr>
                </a:glow>
              </a:effectLst>
              <a:latin typeface="Chalkduster"/>
              <a:cs typeface="Chalkduster"/>
            </a:endParaRPr>
          </a:p>
        </p:txBody>
      </p:sp>
      <p:sp>
        <p:nvSpPr>
          <p:cNvPr id="3" name="Content Placeholder 2"/>
          <p:cNvSpPr>
            <a:spLocks noGrp="1"/>
          </p:cNvSpPr>
          <p:nvPr>
            <p:ph idx="1"/>
          </p:nvPr>
        </p:nvSpPr>
        <p:spPr>
          <a:xfrm>
            <a:off x="2772434" y="1252954"/>
            <a:ext cx="6233343" cy="4873209"/>
          </a:xfrm>
        </p:spPr>
        <p:txBody>
          <a:bodyPr anchor="t">
            <a:normAutofit lnSpcReduction="10000"/>
          </a:bodyPr>
          <a:lstStyle/>
          <a:p>
            <a:pPr>
              <a:buNone/>
            </a:pPr>
            <a:r>
              <a:rPr lang="en-US" b="1" dirty="0" smtClean="0"/>
              <a:t>	1603</a:t>
            </a:r>
            <a:r>
              <a:rPr lang="en-US" dirty="0" smtClean="0"/>
              <a:t> </a:t>
            </a:r>
            <a:r>
              <a:rPr lang="en-US" dirty="0" err="1" smtClean="0"/>
              <a:t>Leyasu</a:t>
            </a:r>
            <a:r>
              <a:rPr lang="en-US" dirty="0" smtClean="0"/>
              <a:t> is appointed shogun and establishes the Tokugawa government in Edo (Tokyo). This government focused on the samurai being the warriors of pre modern Japan that made up the ruling military class that eventually became the highest ranking social caste.  </a:t>
            </a:r>
          </a:p>
          <a:p>
            <a:pPr>
              <a:buNone/>
            </a:pPr>
            <a:r>
              <a:rPr lang="en-US" dirty="0" smtClean="0"/>
              <a:t>	Samurai employed a range of weapons, but their main weapon and symbol was the sword. Samurai were supposed to lead their lives according to the ethic code of bushido ("the way of the warrior"). Strongly Confucian in nature, bushido stressed concepts such as loyalty to one's master, self discipline and respectful, ethical behavior</a:t>
            </a:r>
            <a:endParaRPr lang="en-US" dirty="0"/>
          </a:p>
        </p:txBody>
      </p:sp>
      <p:sp>
        <p:nvSpPr>
          <p:cNvPr id="11" name="TextBox 10"/>
          <p:cNvSpPr txBox="1"/>
          <p:nvPr/>
        </p:nvSpPr>
        <p:spPr>
          <a:xfrm>
            <a:off x="7525162" y="650566"/>
            <a:ext cx="1254566" cy="523220"/>
          </a:xfrm>
          <a:prstGeom prst="rect">
            <a:avLst/>
          </a:prstGeom>
          <a:noFill/>
        </p:spPr>
        <p:txBody>
          <a:bodyPr wrap="square" rtlCol="0">
            <a:spAutoFit/>
          </a:bodyPr>
          <a:lstStyle/>
          <a:p>
            <a:r>
              <a:rPr lang="en-US" sz="2800" dirty="0" smtClean="0">
                <a:effectLst>
                  <a:glow rad="101600">
                    <a:schemeClr val="bg2">
                      <a:alpha val="75000"/>
                    </a:schemeClr>
                  </a:glow>
                </a:effectLst>
              </a:rPr>
              <a:t>漆食物</a:t>
            </a:r>
            <a:endParaRPr lang="en-US" sz="2800" dirty="0">
              <a:effectLst>
                <a:glow rad="101600">
                  <a:schemeClr val="bg2">
                    <a:alpha val="75000"/>
                  </a:schemeClr>
                </a:glow>
              </a:effectLst>
            </a:endParaRPr>
          </a:p>
        </p:txBody>
      </p:sp>
      <p:sp>
        <p:nvSpPr>
          <p:cNvPr id="14" name="TextBox 13"/>
          <p:cNvSpPr txBox="1"/>
          <p:nvPr/>
        </p:nvSpPr>
        <p:spPr>
          <a:xfrm>
            <a:off x="56453" y="6464827"/>
            <a:ext cx="7394222" cy="246221"/>
          </a:xfrm>
          <a:prstGeom prst="rect">
            <a:avLst/>
          </a:prstGeom>
          <a:noFill/>
        </p:spPr>
        <p:txBody>
          <a:bodyPr wrap="square" rtlCol="0">
            <a:spAutoFit/>
          </a:bodyPr>
          <a:lstStyle/>
          <a:p>
            <a:r>
              <a:rPr lang="en-US" sz="1000" dirty="0" smtClean="0"/>
              <a:t>References: </a:t>
            </a:r>
            <a:r>
              <a:rPr lang="en-US" sz="1000" u="sng" dirty="0" smtClean="0">
                <a:hlinkClick r:id="rId2"/>
              </a:rPr>
              <a:t>http://www.japan-guide.com/e/e641.html</a:t>
            </a:r>
            <a:endParaRPr lang="en-US" sz="1000" dirty="0"/>
          </a:p>
        </p:txBody>
      </p:sp>
      <p:pic>
        <p:nvPicPr>
          <p:cNvPr id="2050" name="Picture 2" descr="C:\Users\Owner\AppData\Local\Microsoft\Windows\Temporary Internet Files\Content.IE5\LX1LDQQ6\MC900057817[1].wmf"/>
          <p:cNvPicPr>
            <a:picLocks noChangeAspect="1" noChangeArrowheads="1"/>
          </p:cNvPicPr>
          <p:nvPr/>
        </p:nvPicPr>
        <p:blipFill>
          <a:blip r:embed="rId3"/>
          <a:srcRect/>
          <a:stretch>
            <a:fillRect/>
          </a:stretch>
        </p:blipFill>
        <p:spPr bwMode="auto">
          <a:xfrm>
            <a:off x="349109" y="165518"/>
            <a:ext cx="1428293" cy="1825142"/>
          </a:xfrm>
          <a:prstGeom prst="rect">
            <a:avLst/>
          </a:prstGeom>
          <a:noFill/>
        </p:spPr>
      </p:pic>
      <p:pic>
        <p:nvPicPr>
          <p:cNvPr id="2052" name="Picture 4" descr="C:\Users\Owner\AppData\Local\Microsoft\Windows\Temporary Internet Files\Content.IE5\2NGJ2X6B\MC900359657[1].wmf"/>
          <p:cNvPicPr>
            <a:picLocks noChangeAspect="1" noChangeArrowheads="1"/>
          </p:cNvPicPr>
          <p:nvPr/>
        </p:nvPicPr>
        <p:blipFill>
          <a:blip r:embed="rId4"/>
          <a:srcRect/>
          <a:stretch>
            <a:fillRect/>
          </a:stretch>
        </p:blipFill>
        <p:spPr bwMode="auto">
          <a:xfrm>
            <a:off x="141517" y="2286000"/>
            <a:ext cx="2182006" cy="38401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88" y="167630"/>
            <a:ext cx="6477000" cy="566738"/>
          </a:xfrm>
        </p:spPr>
        <p:txBody>
          <a:bodyPr/>
          <a:lstStyle/>
          <a:p>
            <a:pPr algn="ctr"/>
            <a:r>
              <a:rPr lang="en-US" sz="3200" b="1" dirty="0" smtClean="0">
                <a:latin typeface="Chalkduster"/>
                <a:cs typeface="Chalkduster"/>
              </a:rPr>
              <a:t>History cont.    </a:t>
            </a:r>
            <a:r>
              <a:rPr lang="en-US" sz="3200" dirty="0" err="1" smtClean="0">
                <a:solidFill>
                  <a:srgbClr val="000000"/>
                </a:solidFill>
                <a:effectLst>
                  <a:glow rad="101600">
                    <a:schemeClr val="bg2">
                      <a:alpha val="75000"/>
                    </a:schemeClr>
                  </a:glow>
                </a:effectLst>
              </a:rPr>
              <a:t>漆の結婚</a:t>
            </a:r>
            <a:endParaRPr lang="en-US" dirty="0">
              <a:solidFill>
                <a:srgbClr val="000000"/>
              </a:solidFill>
              <a:effectLst>
                <a:glow rad="101600">
                  <a:schemeClr val="bg2">
                    <a:alpha val="75000"/>
                  </a:schemeClr>
                </a:glow>
              </a:effectLst>
            </a:endParaRPr>
          </a:p>
        </p:txBody>
      </p:sp>
      <p:sp>
        <p:nvSpPr>
          <p:cNvPr id="4" name="Text Placeholder 3"/>
          <p:cNvSpPr>
            <a:spLocks noGrp="1"/>
          </p:cNvSpPr>
          <p:nvPr>
            <p:ph type="body" sz="half" idx="2"/>
          </p:nvPr>
        </p:nvSpPr>
        <p:spPr>
          <a:xfrm>
            <a:off x="0" y="925033"/>
            <a:ext cx="6475412" cy="5199189"/>
          </a:xfrm>
        </p:spPr>
        <p:txBody>
          <a:bodyPr>
            <a:normAutofit/>
          </a:bodyPr>
          <a:lstStyle/>
          <a:p>
            <a:r>
              <a:rPr lang="en-US" b="1" dirty="0" smtClean="0"/>
              <a:t>1614</a:t>
            </a:r>
            <a:r>
              <a:rPr lang="en-US" dirty="0" smtClean="0"/>
              <a:t> </a:t>
            </a:r>
            <a:r>
              <a:rPr lang="en-US" dirty="0" err="1" smtClean="0"/>
              <a:t>Ieyasu</a:t>
            </a:r>
            <a:r>
              <a:rPr lang="en-US" dirty="0" smtClean="0"/>
              <a:t> intensifies persecution of Christianity. </a:t>
            </a:r>
            <a:r>
              <a:rPr lang="en-US" b="1" dirty="0" smtClean="0"/>
              <a:t>1615</a:t>
            </a:r>
            <a:r>
              <a:rPr lang="en-US" dirty="0" smtClean="0"/>
              <a:t> The </a:t>
            </a:r>
            <a:r>
              <a:rPr lang="en-US" dirty="0" err="1" smtClean="0"/>
              <a:t>Toyotomi</a:t>
            </a:r>
            <a:r>
              <a:rPr lang="en-US" dirty="0" smtClean="0"/>
              <a:t> clan is destroyed after </a:t>
            </a:r>
            <a:r>
              <a:rPr lang="en-US" dirty="0" err="1" smtClean="0"/>
              <a:t>Ieyasu</a:t>
            </a:r>
            <a:r>
              <a:rPr lang="en-US" dirty="0" smtClean="0"/>
              <a:t> captures Osaka Castle. </a:t>
            </a:r>
            <a:r>
              <a:rPr lang="en-US" b="1" dirty="0" smtClean="0"/>
              <a:t>1639</a:t>
            </a:r>
            <a:r>
              <a:rPr lang="en-US" dirty="0" smtClean="0"/>
              <a:t> Almost complete isolation of Japan from the rest of the world. A little over 200 hundreds years later in </a:t>
            </a:r>
            <a:r>
              <a:rPr lang="en-US" b="1" dirty="0" smtClean="0"/>
              <a:t>1854</a:t>
            </a:r>
            <a:r>
              <a:rPr lang="en-US" dirty="0" smtClean="0"/>
              <a:t> Commodore Matthew Perry (in the US Navy) forces the Japanese government to open a limited number of ports for trade of coal.</a:t>
            </a:r>
          </a:p>
          <a:p>
            <a:r>
              <a:rPr lang="en-US" b="1" dirty="0" smtClean="0"/>
              <a:t>1868</a:t>
            </a:r>
            <a:r>
              <a:rPr lang="en-US" dirty="0" smtClean="0"/>
              <a:t> Meiji restoration. Basically a new emperor overthrew the samurai. As a result, the importance of martial skills declined, and many samurai became bureaucrats, teachers or artists. Japan's feudal era eventually came to an end in 1868, and the samurai class was abolished a few years afterwards. </a:t>
            </a:r>
            <a:r>
              <a:rPr lang="en-US" b="1" dirty="0" smtClean="0"/>
              <a:t>1889</a:t>
            </a:r>
            <a:r>
              <a:rPr lang="en-US" dirty="0" smtClean="0"/>
              <a:t> The Meiji Constitution is propagated (With the Meiji Restoration of 1868, the Tokugawa </a:t>
            </a:r>
            <a:r>
              <a:rPr lang="en-US" dirty="0" err="1" smtClean="0"/>
              <a:t>Shogunate</a:t>
            </a:r>
            <a:r>
              <a:rPr lang="en-US" dirty="0" smtClean="0"/>
              <a:t> was overthrown, and Emperor Meiji became the head of state. Under the new Meiji constitution, the Emperor held sovereign power, and his political and military power was theoretically close to absolute.)</a:t>
            </a:r>
            <a:r>
              <a:rPr lang="en-US" b="1" dirty="0" smtClean="0"/>
              <a:t>1894-95</a:t>
            </a:r>
            <a:r>
              <a:rPr lang="en-US" dirty="0" smtClean="0"/>
              <a:t> Sino-Japanese War. (war between China and Japan over Korea) </a:t>
            </a:r>
            <a:r>
              <a:rPr lang="en-US" b="1" dirty="0" smtClean="0"/>
              <a:t>1904-05</a:t>
            </a:r>
            <a:r>
              <a:rPr lang="en-US" dirty="0" smtClean="0"/>
              <a:t> Russo-Japanese War. </a:t>
            </a:r>
            <a:br>
              <a:rPr lang="en-US" dirty="0" smtClean="0"/>
            </a:br>
            <a:r>
              <a:rPr lang="en-US" b="1" dirty="0" smtClean="0"/>
              <a:t>1910</a:t>
            </a:r>
            <a:r>
              <a:rPr lang="en-US" dirty="0" smtClean="0"/>
              <a:t> Occupation of Korea. </a:t>
            </a:r>
            <a:r>
              <a:rPr lang="en-US" b="1" dirty="0" smtClean="0"/>
              <a:t>1912</a:t>
            </a:r>
            <a:r>
              <a:rPr lang="en-US" dirty="0" smtClean="0"/>
              <a:t> Death of emperor Meiji. </a:t>
            </a:r>
          </a:p>
        </p:txBody>
      </p:sp>
      <p:sp>
        <p:nvSpPr>
          <p:cNvPr id="5" name="TextBox 4"/>
          <p:cNvSpPr txBox="1"/>
          <p:nvPr/>
        </p:nvSpPr>
        <p:spPr>
          <a:xfrm>
            <a:off x="0" y="6463203"/>
            <a:ext cx="6934200" cy="400110"/>
          </a:xfrm>
          <a:prstGeom prst="rect">
            <a:avLst/>
          </a:prstGeom>
          <a:noFill/>
        </p:spPr>
        <p:txBody>
          <a:bodyPr wrap="square" rtlCol="0">
            <a:spAutoFit/>
          </a:bodyPr>
          <a:lstStyle/>
          <a:p>
            <a:r>
              <a:rPr lang="en-US" sz="1000" dirty="0" smtClean="0"/>
              <a:t>Reference: </a:t>
            </a:r>
            <a:r>
              <a:rPr lang="en-US" sz="1000" u="sng" dirty="0" smtClean="0">
                <a:hlinkClick r:id="rId2"/>
              </a:rPr>
              <a:t>http://www.japan-guide.com/e/e641.html</a:t>
            </a:r>
            <a:endParaRPr lang="en-US" sz="1000" dirty="0" smtClean="0"/>
          </a:p>
          <a:p>
            <a:endParaRPr lang="en-US" sz="1000" dirty="0"/>
          </a:p>
        </p:txBody>
      </p:sp>
      <p:pic>
        <p:nvPicPr>
          <p:cNvPr id="3078" name="Picture 6" descr="C:\Users\Owner\AppData\Local\Microsoft\Windows\Temporary Internet Files\Content.IE5\TO13CSOI\MP900400067[1].jpg"/>
          <p:cNvPicPr>
            <a:picLocks noChangeAspect="1" noChangeArrowheads="1"/>
          </p:cNvPicPr>
          <p:nvPr/>
        </p:nvPicPr>
        <p:blipFill>
          <a:blip r:embed="rId3"/>
          <a:srcRect/>
          <a:stretch>
            <a:fillRect/>
          </a:stretch>
        </p:blipFill>
        <p:spPr bwMode="auto">
          <a:xfrm>
            <a:off x="6589888" y="1404219"/>
            <a:ext cx="2280329" cy="42552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3066" y="316182"/>
            <a:ext cx="6477000" cy="566738"/>
          </a:xfrm>
          <a:prstGeom prst="rect">
            <a:avLst/>
          </a:prstGeom>
        </p:spPr>
        <p:txBody>
          <a:bodyPr vert="horz" lIns="91440" tIns="45720" rIns="91440" bIns="45720" rtlCol="0" anchor="b" anchorCtr="0">
            <a:noAutofit/>
          </a:bodyPr>
          <a:lstStyle/>
          <a:p>
            <a:pPr lvl="0" algn="ctr" defTabSz="914400">
              <a:spcBef>
                <a:spcPct val="0"/>
              </a:spcBef>
            </a:pPr>
            <a:r>
              <a:rPr lang="en-US" sz="3200" b="1" dirty="0" smtClean="0">
                <a:solidFill>
                  <a:schemeClr val="accent1"/>
                </a:solidFill>
                <a:latin typeface="Chalkduster"/>
                <a:ea typeface="+mj-ea"/>
                <a:cs typeface="Chalkduster"/>
              </a:rPr>
              <a:t>History </a:t>
            </a:r>
            <a:r>
              <a:rPr lang="en-US" sz="3200" b="1" dirty="0" err="1" smtClean="0">
                <a:solidFill>
                  <a:schemeClr val="accent1"/>
                </a:solidFill>
                <a:latin typeface="Chalkduster"/>
                <a:ea typeface="+mj-ea"/>
                <a:cs typeface="Chalkduster"/>
              </a:rPr>
              <a:t>Cont.</a:t>
            </a:r>
            <a:r>
              <a:rPr lang="en-US" sz="3200" dirty="0" err="1" smtClean="0">
                <a:solidFill>
                  <a:srgbClr val="000000"/>
                </a:solidFill>
                <a:effectLst>
                  <a:glow rad="101600">
                    <a:schemeClr val="bg2">
                      <a:alpha val="75000"/>
                    </a:schemeClr>
                  </a:glow>
                </a:effectLst>
                <a:latin typeface="+mj-lt"/>
                <a:ea typeface="+mj-ea"/>
                <a:cs typeface="+mj-cs"/>
              </a:rPr>
              <a:t>漆の宗教</a:t>
            </a:r>
            <a:endParaRPr kumimoji="0" lang="en-US" sz="2800" b="0" i="0" u="none" strike="noStrike" kern="1200" cap="none" spc="0" normalizeH="0" baseline="0" noProof="0" dirty="0">
              <a:ln>
                <a:noFill/>
              </a:ln>
              <a:solidFill>
                <a:srgbClr val="000000"/>
              </a:solidFill>
              <a:effectLst>
                <a:glow rad="101600">
                  <a:schemeClr val="bg2">
                    <a:alpha val="75000"/>
                  </a:schemeClr>
                </a:glow>
              </a:effectLst>
              <a:uLnTx/>
              <a:uFillTx/>
              <a:latin typeface="+mj-lt"/>
              <a:ea typeface="+mj-ea"/>
              <a:cs typeface="+mj-cs"/>
            </a:endParaRPr>
          </a:p>
        </p:txBody>
      </p:sp>
      <p:sp>
        <p:nvSpPr>
          <p:cNvPr id="8" name="TextBox 7"/>
          <p:cNvSpPr txBox="1"/>
          <p:nvPr/>
        </p:nvSpPr>
        <p:spPr>
          <a:xfrm>
            <a:off x="403066" y="882921"/>
            <a:ext cx="6477000" cy="5355312"/>
          </a:xfrm>
          <a:prstGeom prst="rect">
            <a:avLst/>
          </a:prstGeom>
          <a:noFill/>
        </p:spPr>
        <p:txBody>
          <a:bodyPr wrap="square" rtlCol="0">
            <a:spAutoFit/>
          </a:bodyPr>
          <a:lstStyle/>
          <a:p>
            <a:r>
              <a:rPr lang="en-US" b="1" dirty="0" smtClean="0"/>
              <a:t>1914-18</a:t>
            </a:r>
            <a:r>
              <a:rPr lang="en-US" dirty="0" smtClean="0"/>
              <a:t> Japan joins allied forces in WW1. </a:t>
            </a:r>
            <a:r>
              <a:rPr lang="en-US" b="1" dirty="0" smtClean="0"/>
              <a:t>1923</a:t>
            </a:r>
            <a:r>
              <a:rPr lang="en-US" dirty="0" smtClean="0"/>
              <a:t> The Great Kanto Earthquake devastates Tokyo and Yokohama. </a:t>
            </a:r>
            <a:r>
              <a:rPr lang="en-US" b="1" dirty="0" smtClean="0"/>
              <a:t>1937</a:t>
            </a:r>
            <a:r>
              <a:rPr lang="en-US" dirty="0" smtClean="0"/>
              <a:t> Second Sino-Japanese War starts when Japan </a:t>
            </a:r>
            <a:r>
              <a:rPr lang="en-US" smtClean="0"/>
              <a:t>attacked </a:t>
            </a:r>
            <a:r>
              <a:rPr lang="en-US" smtClean="0"/>
              <a:t>China </a:t>
            </a:r>
            <a:r>
              <a:rPr lang="en-US" dirty="0" smtClean="0"/>
              <a:t>which turned into WWII when Japan attacked Pearl Harbor in </a:t>
            </a:r>
            <a:r>
              <a:rPr lang="en-US" b="1" dirty="0" smtClean="0"/>
              <a:t>1941</a:t>
            </a:r>
            <a:r>
              <a:rPr lang="en-US" dirty="0" smtClean="0"/>
              <a:t> Pacific War starts. </a:t>
            </a:r>
            <a:r>
              <a:rPr lang="en-US" b="1" dirty="0" smtClean="0"/>
              <a:t>1945</a:t>
            </a:r>
            <a:r>
              <a:rPr lang="en-US" dirty="0" smtClean="0"/>
              <a:t> Japan surrenders after two atomic bombs are dropped over Hiroshima and Nagasaki. After World War II had ended, Japan was devastated. All the large cities (with the exception of </a:t>
            </a:r>
            <a:r>
              <a:rPr lang="en-US" dirty="0" err="1" smtClean="0"/>
              <a:t>kyoto</a:t>
            </a:r>
            <a:r>
              <a:rPr lang="en-US" dirty="0" smtClean="0"/>
              <a:t>), the industries and the transportation networks were severely damaged. A severe shortage of food continued for several years. The occupation of Japan by the Allied Powers started in August 1945 and ended in April 1952. General MacArthur was its first Supreme Commander. The whole operation was mainly carried out by the United States. Japan basically lost all the territory acquired after 1894. In addition, the Kurile islands were occupied by the Soviet Union, and the Ryukyu Islands, including </a:t>
            </a:r>
            <a:r>
              <a:rPr lang="en-US" dirty="0" err="1" smtClean="0"/>
              <a:t>Okinowa</a:t>
            </a:r>
            <a:r>
              <a:rPr lang="en-US" dirty="0" smtClean="0"/>
              <a:t>, were controlled by the USA. </a:t>
            </a:r>
            <a:endParaRPr lang="en-US" dirty="0"/>
          </a:p>
        </p:txBody>
      </p:sp>
      <p:pic>
        <p:nvPicPr>
          <p:cNvPr id="5122" name="Picture 2" descr="C:\Users\Owner\AppData\Local\Microsoft\Windows\Temporary Internet Files\Content.IE5\2NGJ2X6B\MC900104976[1].wmf"/>
          <p:cNvPicPr>
            <a:picLocks noChangeAspect="1" noChangeArrowheads="1"/>
          </p:cNvPicPr>
          <p:nvPr/>
        </p:nvPicPr>
        <p:blipFill>
          <a:blip r:embed="rId2"/>
          <a:srcRect/>
          <a:stretch>
            <a:fillRect/>
          </a:stretch>
        </p:blipFill>
        <p:spPr bwMode="auto">
          <a:xfrm>
            <a:off x="6943864" y="689914"/>
            <a:ext cx="1826057" cy="1826057"/>
          </a:xfrm>
          <a:prstGeom prst="rect">
            <a:avLst/>
          </a:prstGeom>
          <a:noFill/>
        </p:spPr>
      </p:pic>
      <p:pic>
        <p:nvPicPr>
          <p:cNvPr id="5124" name="Picture 4" descr="C:\Users\Owner\AppData\Local\Microsoft\Windows\Temporary Internet Files\Content.IE5\AV4YPM1K\MC900149419[1].wmf"/>
          <p:cNvPicPr>
            <a:picLocks noChangeAspect="1" noChangeArrowheads="1"/>
          </p:cNvPicPr>
          <p:nvPr/>
        </p:nvPicPr>
        <p:blipFill>
          <a:blip r:embed="rId3"/>
          <a:srcRect/>
          <a:stretch>
            <a:fillRect/>
          </a:stretch>
        </p:blipFill>
        <p:spPr bwMode="auto">
          <a:xfrm>
            <a:off x="7050194" y="2515972"/>
            <a:ext cx="1601697" cy="1545666"/>
          </a:xfrm>
          <a:prstGeom prst="rect">
            <a:avLst/>
          </a:prstGeom>
          <a:noFill/>
        </p:spPr>
      </p:pic>
      <p:pic>
        <p:nvPicPr>
          <p:cNvPr id="5125" name="Picture 5" descr="C:\Users\Owner\AppData\Local\Microsoft\Windows\Temporary Internet Files\Content.IE5\65E4V006\MC900078906[1].wmf"/>
          <p:cNvPicPr>
            <a:picLocks noChangeAspect="1" noChangeArrowheads="1"/>
          </p:cNvPicPr>
          <p:nvPr/>
        </p:nvPicPr>
        <p:blipFill>
          <a:blip r:embed="rId4"/>
          <a:srcRect/>
          <a:stretch>
            <a:fillRect/>
          </a:stretch>
        </p:blipFill>
        <p:spPr bwMode="auto">
          <a:xfrm>
            <a:off x="6880066" y="4061638"/>
            <a:ext cx="1802331" cy="2210078"/>
          </a:xfrm>
          <a:prstGeom prst="rect">
            <a:avLst/>
          </a:prstGeom>
          <a:noFill/>
        </p:spPr>
      </p:pic>
      <p:sp>
        <p:nvSpPr>
          <p:cNvPr id="13" name="TextBox 12"/>
          <p:cNvSpPr txBox="1"/>
          <p:nvPr/>
        </p:nvSpPr>
        <p:spPr>
          <a:xfrm>
            <a:off x="403066" y="6271716"/>
            <a:ext cx="4860050" cy="246221"/>
          </a:xfrm>
          <a:prstGeom prst="rect">
            <a:avLst/>
          </a:prstGeom>
          <a:noFill/>
        </p:spPr>
        <p:txBody>
          <a:bodyPr wrap="square" rtlCol="0">
            <a:spAutoFit/>
          </a:bodyPr>
          <a:lstStyle/>
          <a:p>
            <a:r>
              <a:rPr lang="en-US" sz="1000" dirty="0" smtClean="0"/>
              <a:t>References:  </a:t>
            </a:r>
            <a:r>
              <a:rPr lang="en-US" sz="1000" u="sng" dirty="0" smtClean="0">
                <a:hlinkClick r:id="rId5"/>
              </a:rPr>
              <a:t>http://www.japan-guide.com/e/e641.html</a:t>
            </a:r>
            <a:r>
              <a:rPr lang="en-US" sz="1000" dirty="0" smtClean="0"/>
              <a:t> </a:t>
            </a:r>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3066" y="99322"/>
            <a:ext cx="6477000" cy="566738"/>
          </a:xfrm>
          <a:prstGeom prst="rect">
            <a:avLst/>
          </a:prstGeom>
        </p:spPr>
        <p:txBody>
          <a:bodyPr vert="horz" lIns="91440" tIns="45720" rIns="91440" bIns="45720" rtlCol="0" anchor="b" anchorCtr="0">
            <a:noAutofit/>
          </a:bodyPr>
          <a:lstStyle/>
          <a:p>
            <a:pPr lvl="0" algn="ctr" defTabSz="914400">
              <a:spcBef>
                <a:spcPct val="0"/>
              </a:spcBef>
            </a:pPr>
            <a:r>
              <a:rPr lang="en-US" sz="3200" b="1" dirty="0" smtClean="0">
                <a:solidFill>
                  <a:schemeClr val="accent1"/>
                </a:solidFill>
                <a:latin typeface="Chalkduster"/>
                <a:ea typeface="+mj-ea"/>
                <a:cs typeface="Chalkduster"/>
              </a:rPr>
              <a:t>History cont.    </a:t>
            </a:r>
            <a:r>
              <a:rPr lang="en-US" sz="3200" dirty="0" err="1" smtClean="0">
                <a:solidFill>
                  <a:srgbClr val="000000"/>
                </a:solidFill>
                <a:effectLst>
                  <a:glow rad="101600">
                    <a:schemeClr val="bg2">
                      <a:alpha val="75000"/>
                    </a:schemeClr>
                  </a:glow>
                </a:effectLst>
                <a:latin typeface="+mj-lt"/>
                <a:ea typeface="+mj-ea"/>
                <a:cs typeface="+mj-cs"/>
              </a:rPr>
              <a:t>漆の宗教</a:t>
            </a:r>
            <a:endParaRPr kumimoji="0" lang="en-US" sz="2800" b="0" i="0" u="none" strike="noStrike" kern="1200" cap="none" spc="0" normalizeH="0" baseline="0" noProof="0" dirty="0">
              <a:ln>
                <a:noFill/>
              </a:ln>
              <a:solidFill>
                <a:srgbClr val="000000"/>
              </a:solidFill>
              <a:effectLst>
                <a:glow rad="101600">
                  <a:schemeClr val="bg2">
                    <a:alpha val="75000"/>
                  </a:schemeClr>
                </a:glow>
              </a:effectLst>
              <a:uLnTx/>
              <a:uFillTx/>
              <a:latin typeface="+mj-lt"/>
              <a:ea typeface="+mj-ea"/>
              <a:cs typeface="+mj-cs"/>
            </a:endParaRPr>
          </a:p>
        </p:txBody>
      </p:sp>
      <p:sp>
        <p:nvSpPr>
          <p:cNvPr id="3" name="TextBox 2"/>
          <p:cNvSpPr txBox="1"/>
          <p:nvPr/>
        </p:nvSpPr>
        <p:spPr>
          <a:xfrm>
            <a:off x="1" y="1920705"/>
            <a:ext cx="9143999" cy="830997"/>
          </a:xfrm>
          <a:prstGeom prst="rect">
            <a:avLst/>
          </a:prstGeom>
          <a:noFill/>
        </p:spPr>
        <p:txBody>
          <a:bodyPr wrap="square" rtlCol="0">
            <a:spAutoFit/>
          </a:bodyPr>
          <a:lstStyle/>
          <a:p>
            <a:endParaRPr lang="en-US" sz="1200" i="1" dirty="0" smtClean="0"/>
          </a:p>
          <a:p>
            <a:endParaRPr lang="en-US" sz="1200" i="1" dirty="0" smtClean="0"/>
          </a:p>
          <a:p>
            <a:endParaRPr lang="en-US" sz="1200" i="1" dirty="0" smtClean="0"/>
          </a:p>
          <a:p>
            <a:endParaRPr lang="en-US" sz="1200" i="1" dirty="0" smtClean="0"/>
          </a:p>
        </p:txBody>
      </p:sp>
      <p:sp>
        <p:nvSpPr>
          <p:cNvPr id="4" name="TextBox 3"/>
          <p:cNvSpPr txBox="1"/>
          <p:nvPr/>
        </p:nvSpPr>
        <p:spPr>
          <a:xfrm>
            <a:off x="1" y="6455037"/>
            <a:ext cx="9143999" cy="261610"/>
          </a:xfrm>
          <a:prstGeom prst="rect">
            <a:avLst/>
          </a:prstGeom>
          <a:noFill/>
        </p:spPr>
        <p:txBody>
          <a:bodyPr wrap="square" rtlCol="0">
            <a:spAutoFit/>
          </a:bodyPr>
          <a:lstStyle/>
          <a:p>
            <a:pPr>
              <a:buFont typeface="Arial"/>
              <a:buChar char="•"/>
            </a:pPr>
            <a:r>
              <a:rPr lang="en-US" sz="1100" dirty="0" smtClean="0"/>
              <a:t>References:   </a:t>
            </a:r>
            <a:r>
              <a:rPr lang="en-US" sz="1100" u="sng" dirty="0" smtClean="0">
                <a:hlinkClick r:id="rId2"/>
              </a:rPr>
              <a:t>http://www.japan-guide.com/e/e641.html</a:t>
            </a:r>
            <a:r>
              <a:rPr lang="en-US" sz="1100" dirty="0" smtClean="0"/>
              <a:t> </a:t>
            </a:r>
            <a:endParaRPr lang="en-US" sz="1100" dirty="0"/>
          </a:p>
        </p:txBody>
      </p:sp>
      <p:sp>
        <p:nvSpPr>
          <p:cNvPr id="7" name="TextBox 6"/>
          <p:cNvSpPr txBox="1"/>
          <p:nvPr/>
        </p:nvSpPr>
        <p:spPr>
          <a:xfrm>
            <a:off x="4263688" y="839972"/>
            <a:ext cx="4615975" cy="5770811"/>
          </a:xfrm>
          <a:prstGeom prst="rect">
            <a:avLst/>
          </a:prstGeom>
          <a:noFill/>
        </p:spPr>
        <p:txBody>
          <a:bodyPr wrap="square" rtlCol="0">
            <a:spAutoFit/>
          </a:bodyPr>
          <a:lstStyle/>
          <a:p>
            <a:r>
              <a:rPr lang="en-US" sz="1600" b="1" dirty="0" smtClean="0"/>
              <a:t>1947 </a:t>
            </a:r>
            <a:r>
              <a:rPr lang="en-US" sz="1600" dirty="0" smtClean="0"/>
              <a:t>The new </a:t>
            </a:r>
            <a:r>
              <a:rPr lang="en-US" sz="1600" dirty="0" err="1" smtClean="0"/>
              <a:t>constitutin</a:t>
            </a:r>
            <a:r>
              <a:rPr lang="en-US" sz="1600" dirty="0" smtClean="0"/>
              <a:t> went into effect.  With the new constitution the </a:t>
            </a:r>
            <a:r>
              <a:rPr lang="en-US" sz="1600" dirty="0" err="1" smtClean="0"/>
              <a:t>emporer</a:t>
            </a:r>
            <a:r>
              <a:rPr lang="en-US" sz="1600" dirty="0" smtClean="0"/>
              <a:t> lost all political and military power, and was solely made the symbol of the state. Human rights were guaranteed. Japan was also forbidden to ever lead a war again or to maintain an army.</a:t>
            </a:r>
          </a:p>
          <a:p>
            <a:r>
              <a:rPr lang="en-US" sz="1600" b="1" dirty="0" smtClean="0"/>
              <a:t>1952</a:t>
            </a:r>
            <a:r>
              <a:rPr lang="en-US" sz="1600" dirty="0" smtClean="0"/>
              <a:t> The Allied Occupation of Japan ends with the effect of the peace treaty </a:t>
            </a:r>
          </a:p>
          <a:p>
            <a:r>
              <a:rPr lang="en-US" sz="1600" b="1" dirty="0" smtClean="0"/>
              <a:t>1956</a:t>
            </a:r>
            <a:r>
              <a:rPr lang="en-US" sz="1600" dirty="0" smtClean="0"/>
              <a:t> Japan becomes member of the UN. </a:t>
            </a:r>
            <a:r>
              <a:rPr lang="en-US" sz="1600" b="1" dirty="0" smtClean="0"/>
              <a:t>1960 </a:t>
            </a:r>
            <a:r>
              <a:rPr lang="en-US" sz="1600" dirty="0" smtClean="0"/>
              <a:t>renewal of the US-Japan Security Treaty. </a:t>
            </a:r>
          </a:p>
          <a:p>
            <a:r>
              <a:rPr lang="en-US" sz="1600" b="1" dirty="0" smtClean="0"/>
              <a:t>1972</a:t>
            </a:r>
            <a:r>
              <a:rPr lang="en-US" sz="1600" dirty="0" smtClean="0"/>
              <a:t> Normalization of relations to China. Okinawa was returned to Japan from USA  </a:t>
            </a:r>
            <a:r>
              <a:rPr lang="en-US" sz="1600" b="1" dirty="0" smtClean="0"/>
              <a:t>1973</a:t>
            </a:r>
            <a:r>
              <a:rPr lang="en-US" sz="1600" dirty="0" smtClean="0"/>
              <a:t> Oil crisis. The oil crisis shocked the Japanese economy which was heavily depended on oil. The reaction was a shift to high technology industries. </a:t>
            </a:r>
          </a:p>
          <a:p>
            <a:r>
              <a:rPr lang="en-US" sz="1600" b="1" dirty="0" smtClean="0"/>
              <a:t>1995</a:t>
            </a:r>
            <a:r>
              <a:rPr lang="en-US" sz="1600" dirty="0" smtClean="0"/>
              <a:t> The Great Hanshin Earthquake hits Kobe.  </a:t>
            </a:r>
            <a:r>
              <a:rPr lang="en-US" sz="1600" dirty="0" err="1" smtClean="0"/>
              <a:t>Sarin</a:t>
            </a:r>
            <a:r>
              <a:rPr lang="en-US" sz="1600" dirty="0" smtClean="0"/>
              <a:t> Gas attack in the Tokyo subway by AUM sect. </a:t>
            </a:r>
          </a:p>
          <a:p>
            <a:r>
              <a:rPr lang="en-US" sz="1600" b="1" dirty="0" smtClean="0"/>
              <a:t>2011</a:t>
            </a:r>
            <a:r>
              <a:rPr lang="en-US" sz="1600" dirty="0" smtClean="0"/>
              <a:t> Great East Japan Earthquake</a:t>
            </a:r>
          </a:p>
          <a:p>
            <a:endParaRPr lang="en-US" sz="1700" b="1" dirty="0" smtClean="0"/>
          </a:p>
        </p:txBody>
      </p:sp>
      <p:pic>
        <p:nvPicPr>
          <p:cNvPr id="6147" name="Picture 3" descr="C:\Users\Owner\AppData\Local\Microsoft\Windows\Temporary Internet Files\Content.IE5\RL2CVDV9\MP900400805[1].jpg"/>
          <p:cNvPicPr>
            <a:picLocks noChangeAspect="1" noChangeArrowheads="1"/>
          </p:cNvPicPr>
          <p:nvPr/>
        </p:nvPicPr>
        <p:blipFill>
          <a:blip r:embed="rId3"/>
          <a:srcRect/>
          <a:stretch>
            <a:fillRect/>
          </a:stretch>
        </p:blipFill>
        <p:spPr bwMode="auto">
          <a:xfrm>
            <a:off x="403066" y="839972"/>
            <a:ext cx="2138115" cy="1710492"/>
          </a:xfrm>
          <a:prstGeom prst="rect">
            <a:avLst/>
          </a:prstGeom>
          <a:noFill/>
        </p:spPr>
      </p:pic>
      <p:pic>
        <p:nvPicPr>
          <p:cNvPr id="6148" name="Picture 4" descr="C:\Program Files (x86)\Microsoft Office\MEDIA\CAGCAT10\j0292982.wmf"/>
          <p:cNvPicPr>
            <a:picLocks noChangeAspect="1" noChangeArrowheads="1"/>
          </p:cNvPicPr>
          <p:nvPr/>
        </p:nvPicPr>
        <p:blipFill>
          <a:blip r:embed="rId4"/>
          <a:srcRect/>
          <a:stretch>
            <a:fillRect/>
          </a:stretch>
        </p:blipFill>
        <p:spPr bwMode="auto">
          <a:xfrm>
            <a:off x="1566304" y="2550464"/>
            <a:ext cx="1623464" cy="1602527"/>
          </a:xfrm>
          <a:prstGeom prst="rect">
            <a:avLst/>
          </a:prstGeom>
          <a:noFill/>
        </p:spPr>
      </p:pic>
      <p:pic>
        <p:nvPicPr>
          <p:cNvPr id="6150" name="Picture 6" descr="C:\Users\Owner\AppData\Local\Microsoft\Windows\Temporary Internet Files\Content.IE5\CW6CI3UN\MC900437831[1].wmf"/>
          <p:cNvPicPr>
            <a:picLocks noChangeAspect="1" noChangeArrowheads="1"/>
          </p:cNvPicPr>
          <p:nvPr/>
        </p:nvPicPr>
        <p:blipFill>
          <a:blip r:embed="rId5"/>
          <a:srcRect/>
          <a:stretch>
            <a:fillRect/>
          </a:stretch>
        </p:blipFill>
        <p:spPr bwMode="auto">
          <a:xfrm>
            <a:off x="639204" y="2550464"/>
            <a:ext cx="927100" cy="1828800"/>
          </a:xfrm>
          <a:prstGeom prst="rect">
            <a:avLst/>
          </a:prstGeom>
          <a:noFill/>
        </p:spPr>
      </p:pic>
      <p:pic>
        <p:nvPicPr>
          <p:cNvPr id="6151" name="Picture 7" descr="C:\Users\Owner\AppData\Local\Microsoft\Windows\Temporary Internet Files\Content.IE5\PHAPTO73\MP900438828[1].jpg"/>
          <p:cNvPicPr>
            <a:picLocks noChangeAspect="1" noChangeArrowheads="1"/>
          </p:cNvPicPr>
          <p:nvPr/>
        </p:nvPicPr>
        <p:blipFill>
          <a:blip r:embed="rId6"/>
          <a:srcRect/>
          <a:stretch>
            <a:fillRect/>
          </a:stretch>
        </p:blipFill>
        <p:spPr bwMode="auto">
          <a:xfrm>
            <a:off x="692370" y="4508200"/>
            <a:ext cx="2452452" cy="184050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3065" y="316182"/>
            <a:ext cx="6858971" cy="566738"/>
          </a:xfrm>
          <a:prstGeom prst="rect">
            <a:avLst/>
          </a:prstGeom>
        </p:spPr>
        <p:txBody>
          <a:bodyPr vert="horz" lIns="91440" tIns="45720" rIns="91440" bIns="45720" rtlCol="0" anchor="b" anchorCtr="0">
            <a:noAutofit/>
          </a:bodyPr>
          <a:lstStyle/>
          <a:p>
            <a:pPr lvl="0" algn="ctr" defTabSz="914400">
              <a:spcBef>
                <a:spcPct val="0"/>
              </a:spcBef>
            </a:pPr>
            <a:r>
              <a:rPr lang="en-US" sz="3200" b="1" dirty="0" smtClean="0">
                <a:solidFill>
                  <a:schemeClr val="accent1"/>
                </a:solidFill>
                <a:latin typeface="Chalkduster"/>
                <a:ea typeface="+mj-ea"/>
                <a:cs typeface="Chalkduster"/>
              </a:rPr>
              <a:t>Politics  </a:t>
            </a:r>
            <a:r>
              <a:rPr lang="en-US" sz="3200" dirty="0" err="1" smtClean="0">
                <a:solidFill>
                  <a:srgbClr val="000000"/>
                </a:solidFill>
                <a:effectLst>
                  <a:glow rad="101600">
                    <a:schemeClr val="bg2">
                      <a:alpha val="75000"/>
                    </a:schemeClr>
                  </a:glow>
                </a:effectLst>
                <a:latin typeface="+mj-lt"/>
                <a:ea typeface="+mj-ea"/>
                <a:cs typeface="+mj-cs"/>
              </a:rPr>
              <a:t>漆の宗教</a:t>
            </a:r>
            <a:endParaRPr kumimoji="0" lang="en-US" sz="2800" b="0" i="0" u="none" strike="noStrike" kern="1200" cap="none" spc="0" normalizeH="0" baseline="0" noProof="0" dirty="0">
              <a:ln>
                <a:noFill/>
              </a:ln>
              <a:solidFill>
                <a:srgbClr val="000000"/>
              </a:solidFill>
              <a:effectLst>
                <a:glow rad="101600">
                  <a:schemeClr val="bg2">
                    <a:alpha val="75000"/>
                  </a:schemeClr>
                </a:glow>
              </a:effectLst>
              <a:uLnTx/>
              <a:uFillTx/>
              <a:latin typeface="+mj-lt"/>
              <a:ea typeface="+mj-ea"/>
              <a:cs typeface="+mj-cs"/>
            </a:endParaRPr>
          </a:p>
        </p:txBody>
      </p:sp>
      <p:sp>
        <p:nvSpPr>
          <p:cNvPr id="5" name="TextBox 4"/>
          <p:cNvSpPr txBox="1"/>
          <p:nvPr/>
        </p:nvSpPr>
        <p:spPr>
          <a:xfrm>
            <a:off x="1099681" y="1147436"/>
            <a:ext cx="6489665" cy="461665"/>
          </a:xfrm>
          <a:prstGeom prst="rect">
            <a:avLst/>
          </a:prstGeom>
          <a:noFill/>
        </p:spPr>
        <p:txBody>
          <a:bodyPr wrap="square" rtlCol="0">
            <a:spAutoFit/>
          </a:bodyPr>
          <a:lstStyle/>
          <a:p>
            <a:pPr algn="ctr"/>
            <a:r>
              <a:rPr lang="en-US" sz="2400" b="1" dirty="0" smtClean="0"/>
              <a:t>Government</a:t>
            </a:r>
            <a:endParaRPr lang="en-US" sz="2400" b="1" dirty="0"/>
          </a:p>
        </p:txBody>
      </p:sp>
      <p:sp>
        <p:nvSpPr>
          <p:cNvPr id="7" name="TextBox 6"/>
          <p:cNvSpPr txBox="1"/>
          <p:nvPr/>
        </p:nvSpPr>
        <p:spPr>
          <a:xfrm>
            <a:off x="1" y="6458741"/>
            <a:ext cx="9143999" cy="246221"/>
          </a:xfrm>
          <a:prstGeom prst="rect">
            <a:avLst/>
          </a:prstGeom>
          <a:noFill/>
        </p:spPr>
        <p:txBody>
          <a:bodyPr wrap="square" rtlCol="0">
            <a:spAutoFit/>
          </a:bodyPr>
          <a:lstStyle/>
          <a:p>
            <a:pPr>
              <a:buFont typeface="Arial"/>
              <a:buChar char="•"/>
            </a:pPr>
            <a:r>
              <a:rPr lang="en-US" sz="1000" dirty="0"/>
              <a:t>Reference</a:t>
            </a:r>
            <a:r>
              <a:rPr lang="en-US" sz="1000" dirty="0" smtClean="0"/>
              <a:t>:  </a:t>
            </a:r>
            <a:r>
              <a:rPr lang="en-US" sz="1000" u="sng" dirty="0" smtClean="0">
                <a:hlinkClick r:id="rId2"/>
              </a:rPr>
              <a:t>http://www.japan-guide.com/e/e2136.html</a:t>
            </a:r>
            <a:endParaRPr lang="en-US" sz="1000" dirty="0"/>
          </a:p>
        </p:txBody>
      </p:sp>
      <p:sp>
        <p:nvSpPr>
          <p:cNvPr id="8" name="TextBox 7"/>
          <p:cNvSpPr txBox="1"/>
          <p:nvPr/>
        </p:nvSpPr>
        <p:spPr>
          <a:xfrm>
            <a:off x="663222" y="1701434"/>
            <a:ext cx="7097889" cy="369332"/>
          </a:xfrm>
          <a:prstGeom prst="rect">
            <a:avLst/>
          </a:prstGeom>
          <a:noFill/>
        </p:spPr>
        <p:txBody>
          <a:bodyPr wrap="square" rtlCol="0">
            <a:spAutoFit/>
          </a:bodyPr>
          <a:lstStyle/>
          <a:p>
            <a:endParaRPr lang="en-US" dirty="0"/>
          </a:p>
        </p:txBody>
      </p:sp>
      <p:sp>
        <p:nvSpPr>
          <p:cNvPr id="10" name="TextBox 9"/>
          <p:cNvSpPr txBox="1"/>
          <p:nvPr/>
        </p:nvSpPr>
        <p:spPr>
          <a:xfrm>
            <a:off x="148856" y="1642038"/>
            <a:ext cx="6294474" cy="5309146"/>
          </a:xfrm>
          <a:prstGeom prst="rect">
            <a:avLst/>
          </a:prstGeom>
          <a:noFill/>
        </p:spPr>
        <p:txBody>
          <a:bodyPr wrap="square" rtlCol="0">
            <a:spAutoFit/>
          </a:bodyPr>
          <a:lstStyle/>
          <a:p>
            <a:r>
              <a:rPr lang="en-US" sz="1600" dirty="0" smtClean="0"/>
              <a:t>The current Japanese constitution went into effect on May 3, 1947.</a:t>
            </a:r>
          </a:p>
          <a:p>
            <a:endParaRPr lang="en-US" sz="1600" b="1" dirty="0" smtClean="0"/>
          </a:p>
          <a:p>
            <a:r>
              <a:rPr lang="en-US" sz="1600" b="1" dirty="0" smtClean="0"/>
              <a:t>Legislature</a:t>
            </a:r>
            <a:r>
              <a:rPr lang="en-US" sz="1600" dirty="0" smtClean="0"/>
              <a:t>:   The Japanese parliament is called the Diet. It consists of the House of Representatives and the House of </a:t>
            </a:r>
            <a:r>
              <a:rPr lang="en-US" sz="1600" dirty="0" err="1" smtClean="0"/>
              <a:t>Councillors</a:t>
            </a:r>
            <a:r>
              <a:rPr lang="en-US" sz="1600" dirty="0" smtClean="0"/>
              <a:t> The members of the Diet are elected by the Japanese people. </a:t>
            </a:r>
          </a:p>
          <a:p>
            <a:endParaRPr lang="en-US" sz="1600" dirty="0" smtClean="0"/>
          </a:p>
          <a:p>
            <a:r>
              <a:rPr lang="en-US" sz="1600" b="1" dirty="0" smtClean="0"/>
              <a:t>Executive</a:t>
            </a:r>
            <a:r>
              <a:rPr lang="en-US" sz="1600" dirty="0" smtClean="0"/>
              <a:t>:  The cabinet is headed by the Prime Minister. The cabinet further consists of the ministers which are appointed by the prime minister and are usually members of the Diet. The prime minister is elected by the Diet. </a:t>
            </a:r>
          </a:p>
          <a:p>
            <a:endParaRPr lang="en-US" sz="1600" b="1" dirty="0" smtClean="0"/>
          </a:p>
          <a:p>
            <a:r>
              <a:rPr lang="en-US" sz="1600" b="1" dirty="0" smtClean="0"/>
              <a:t>Judiciary</a:t>
            </a:r>
            <a:r>
              <a:rPr lang="en-US" sz="1600" dirty="0" smtClean="0"/>
              <a:t>:   The highest court is the Supreme Court. Other courts are district courts, high courts, family courts, and summary courts. Judges are appointed by the cabinet. </a:t>
            </a:r>
          </a:p>
          <a:p>
            <a:endParaRPr lang="en-US" sz="1600" b="1" dirty="0" smtClean="0"/>
          </a:p>
          <a:p>
            <a:r>
              <a:rPr lang="en-US" sz="1600" b="1" dirty="0" smtClean="0"/>
              <a:t>Elections</a:t>
            </a:r>
            <a:r>
              <a:rPr lang="en-US" sz="1600" dirty="0" smtClean="0"/>
              <a:t>:   The minimum voting age is 20 years. Women received the right to vote in the new constitution. </a:t>
            </a:r>
          </a:p>
          <a:p>
            <a:endParaRPr lang="en-US" sz="1700" b="1" dirty="0" smtClean="0"/>
          </a:p>
          <a:p>
            <a:endParaRPr lang="en-US" b="1" dirty="0" smtClean="0"/>
          </a:p>
        </p:txBody>
      </p:sp>
      <p:pic>
        <p:nvPicPr>
          <p:cNvPr id="7170" name="Picture 2" descr="C:\Users\Owner\AppData\Local\Microsoft\Windows\Temporary Internet Files\Content.IE5\7HG7BAJC\MP900400315[1].jpg"/>
          <p:cNvPicPr>
            <a:picLocks noChangeAspect="1" noChangeArrowheads="1"/>
          </p:cNvPicPr>
          <p:nvPr/>
        </p:nvPicPr>
        <p:blipFill>
          <a:blip r:embed="rId3"/>
          <a:srcRect/>
          <a:stretch>
            <a:fillRect/>
          </a:stretch>
        </p:blipFill>
        <p:spPr bwMode="auto">
          <a:xfrm>
            <a:off x="6367748" y="1701434"/>
            <a:ext cx="2564989" cy="1709325"/>
          </a:xfrm>
          <a:prstGeom prst="rect">
            <a:avLst/>
          </a:prstGeom>
          <a:noFill/>
        </p:spPr>
      </p:pic>
      <p:pic>
        <p:nvPicPr>
          <p:cNvPr id="7171" name="Picture 3" descr="C:\Users\Owner\AppData\Local\Microsoft\Windows\Temporary Internet Files\Content.IE5\H4VEFSLV\MP900399524[1].jpg"/>
          <p:cNvPicPr>
            <a:picLocks noChangeAspect="1" noChangeArrowheads="1"/>
          </p:cNvPicPr>
          <p:nvPr/>
        </p:nvPicPr>
        <p:blipFill>
          <a:blip r:embed="rId4"/>
          <a:srcRect/>
          <a:stretch>
            <a:fillRect/>
          </a:stretch>
        </p:blipFill>
        <p:spPr bwMode="auto">
          <a:xfrm>
            <a:off x="6367748" y="4572000"/>
            <a:ext cx="2686782" cy="14053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513"/>
            <a:ext cx="4553607" cy="601717"/>
          </a:xfrm>
        </p:spPr>
        <p:txBody>
          <a:bodyPr/>
          <a:lstStyle/>
          <a:p>
            <a:pPr algn="ctr"/>
            <a:r>
              <a:rPr lang="en-US" sz="3600" dirty="0" smtClean="0">
                <a:latin typeface="Chalkduster"/>
                <a:cs typeface="Chalkduster"/>
              </a:rPr>
              <a:t>Politics</a:t>
            </a:r>
            <a:endParaRPr lang="en-US" sz="3600" dirty="0">
              <a:latin typeface="Chalkduster"/>
              <a:cs typeface="Chalkduster"/>
            </a:endParaRPr>
          </a:p>
        </p:txBody>
      </p:sp>
      <p:sp>
        <p:nvSpPr>
          <p:cNvPr id="9" name="Text Placeholder 8"/>
          <p:cNvSpPr>
            <a:spLocks noGrp="1"/>
          </p:cNvSpPr>
          <p:nvPr>
            <p:ph type="body" sz="half" idx="2"/>
          </p:nvPr>
        </p:nvSpPr>
        <p:spPr>
          <a:xfrm>
            <a:off x="457198" y="1676643"/>
            <a:ext cx="6937023" cy="4160632"/>
          </a:xfrm>
        </p:spPr>
        <p:txBody>
          <a:bodyPr>
            <a:normAutofit/>
          </a:bodyPr>
          <a:lstStyle/>
          <a:p>
            <a:pPr algn="ctr"/>
            <a:r>
              <a:rPr lang="en-US" sz="2000" b="1" dirty="0" smtClean="0"/>
              <a:t>Self Defense Force</a:t>
            </a:r>
          </a:p>
          <a:p>
            <a:r>
              <a:rPr lang="en-US" dirty="0" smtClean="0"/>
              <a:t>The postwar constitution prohibits Japan to maintain military forces and to lead war for settling international disputes. </a:t>
            </a:r>
          </a:p>
          <a:p>
            <a:r>
              <a:rPr lang="en-US" dirty="0" smtClean="0"/>
              <a:t>Despite the anti-war clause, Japan has a Self Defense Force (SDF) which is divided into three branches: </a:t>
            </a:r>
          </a:p>
          <a:p>
            <a:pPr lvl="0">
              <a:buFont typeface="Arial" pitchFamily="34" charset="0"/>
              <a:buChar char="•"/>
            </a:pPr>
            <a:r>
              <a:rPr lang="en-US" dirty="0" smtClean="0"/>
              <a:t>Ground Self Defense Force </a:t>
            </a:r>
          </a:p>
          <a:p>
            <a:pPr lvl="0">
              <a:buFont typeface="Arial" pitchFamily="34" charset="0"/>
              <a:buChar char="•"/>
            </a:pPr>
            <a:r>
              <a:rPr lang="en-US" dirty="0" smtClean="0"/>
              <a:t>Maritime Self Defense Force </a:t>
            </a:r>
          </a:p>
          <a:p>
            <a:pPr lvl="0">
              <a:buFont typeface="Arial" pitchFamily="34" charset="0"/>
              <a:buChar char="•"/>
            </a:pPr>
            <a:r>
              <a:rPr lang="en-US" dirty="0" smtClean="0"/>
              <a:t>Air Self Defense Force </a:t>
            </a:r>
          </a:p>
          <a:p>
            <a:r>
              <a:rPr lang="en-US" dirty="0" smtClean="0"/>
              <a:t>The Self Defense Force's purpose is to preserve peace, public order and Japan's independence and safety. Military service is voluntary. </a:t>
            </a:r>
          </a:p>
          <a:p>
            <a:endParaRPr lang="en-US" dirty="0" smtClean="0"/>
          </a:p>
        </p:txBody>
      </p:sp>
      <p:sp>
        <p:nvSpPr>
          <p:cNvPr id="10" name="TextBox 9"/>
          <p:cNvSpPr txBox="1"/>
          <p:nvPr/>
        </p:nvSpPr>
        <p:spPr>
          <a:xfrm>
            <a:off x="0" y="6533442"/>
            <a:ext cx="7394221" cy="246221"/>
          </a:xfrm>
          <a:prstGeom prst="rect">
            <a:avLst/>
          </a:prstGeom>
          <a:noFill/>
        </p:spPr>
        <p:txBody>
          <a:bodyPr wrap="square" rtlCol="0">
            <a:spAutoFit/>
          </a:bodyPr>
          <a:lstStyle/>
          <a:p>
            <a:r>
              <a:rPr lang="en-US" sz="1000" dirty="0" smtClean="0"/>
              <a:t>References:  </a:t>
            </a:r>
            <a:r>
              <a:rPr lang="en-US" sz="1000" u="sng" dirty="0" smtClean="0">
                <a:hlinkClick r:id="rId2"/>
              </a:rPr>
              <a:t>http://www.japan-guide.com/e/e2138.html</a:t>
            </a:r>
            <a:endParaRPr lang="en-US" sz="1000" dirty="0"/>
          </a:p>
        </p:txBody>
      </p:sp>
      <p:sp>
        <p:nvSpPr>
          <p:cNvPr id="11" name="TextBox 10"/>
          <p:cNvSpPr txBox="1"/>
          <p:nvPr/>
        </p:nvSpPr>
        <p:spPr>
          <a:xfrm>
            <a:off x="5136443" y="254001"/>
            <a:ext cx="3217333" cy="584776"/>
          </a:xfrm>
          <a:prstGeom prst="rect">
            <a:avLst/>
          </a:prstGeom>
          <a:noFill/>
        </p:spPr>
        <p:txBody>
          <a:bodyPr wrap="square" rtlCol="0">
            <a:spAutoFit/>
          </a:bodyPr>
          <a:lstStyle/>
          <a:p>
            <a:r>
              <a:rPr lang="en-US" sz="3200" dirty="0" smtClean="0"/>
              <a:t>漆のテクノロジー</a:t>
            </a:r>
            <a:endParaRPr lang="en-US" sz="3200" dirty="0"/>
          </a:p>
        </p:txBody>
      </p:sp>
      <p:pic>
        <p:nvPicPr>
          <p:cNvPr id="8194" name="Picture 2" descr="C:\Users\Owner\AppData\Local\Microsoft\Windows\Temporary Internet Files\Content.IE5\0Y07HFDZ\MC900197975[1].wmf"/>
          <p:cNvPicPr>
            <a:picLocks noChangeAspect="1" noChangeArrowheads="1"/>
          </p:cNvPicPr>
          <p:nvPr/>
        </p:nvPicPr>
        <p:blipFill>
          <a:blip r:embed="rId3"/>
          <a:srcRect/>
          <a:stretch>
            <a:fillRect/>
          </a:stretch>
        </p:blipFill>
        <p:spPr bwMode="auto">
          <a:xfrm>
            <a:off x="7113574" y="3381153"/>
            <a:ext cx="1783836" cy="1777155"/>
          </a:xfrm>
          <a:prstGeom prst="rect">
            <a:avLst/>
          </a:prstGeom>
          <a:noFill/>
        </p:spPr>
      </p:pic>
      <p:pic>
        <p:nvPicPr>
          <p:cNvPr id="8195" name="Picture 3" descr="C:\Users\Owner\AppData\Local\Microsoft\Windows\Temporary Internet Files\Content.IE5\KWKFA07A\MC900079253[1].wmf"/>
          <p:cNvPicPr>
            <a:picLocks noChangeAspect="1" noChangeArrowheads="1"/>
          </p:cNvPicPr>
          <p:nvPr/>
        </p:nvPicPr>
        <p:blipFill>
          <a:blip r:embed="rId4"/>
          <a:srcRect/>
          <a:stretch>
            <a:fillRect/>
          </a:stretch>
        </p:blipFill>
        <p:spPr bwMode="auto">
          <a:xfrm>
            <a:off x="7113574" y="1367400"/>
            <a:ext cx="1694383" cy="16139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711" y="187492"/>
            <a:ext cx="7391401" cy="740272"/>
          </a:xfrm>
        </p:spPr>
        <p:txBody>
          <a:bodyPr/>
          <a:lstStyle/>
          <a:p>
            <a:pPr algn="ctr"/>
            <a:r>
              <a:rPr lang="en-US" dirty="0" smtClean="0">
                <a:latin typeface="Chalkduster"/>
                <a:cs typeface="Chalkduster"/>
              </a:rPr>
              <a:t>Politics  </a:t>
            </a:r>
            <a:r>
              <a:rPr lang="en-US" dirty="0" err="1" smtClean="0">
                <a:solidFill>
                  <a:srgbClr val="000000"/>
                </a:solidFill>
                <a:latin typeface="Chalkduster"/>
                <a:cs typeface="Chalkduster"/>
              </a:rPr>
              <a:t>漆の習慣</a:t>
            </a:r>
            <a:endParaRPr lang="en-US" dirty="0">
              <a:solidFill>
                <a:srgbClr val="000000"/>
              </a:solidFill>
              <a:latin typeface="Chalkduster"/>
              <a:cs typeface="Chalkduster"/>
            </a:endParaRPr>
          </a:p>
        </p:txBody>
      </p:sp>
      <p:sp>
        <p:nvSpPr>
          <p:cNvPr id="3" name="Content Placeholder 2"/>
          <p:cNvSpPr>
            <a:spLocks noGrp="1"/>
          </p:cNvSpPr>
          <p:nvPr>
            <p:ph sz="half" idx="1"/>
          </p:nvPr>
        </p:nvSpPr>
        <p:spPr>
          <a:xfrm>
            <a:off x="247815" y="1100667"/>
            <a:ext cx="3775545" cy="4789770"/>
          </a:xfrm>
        </p:spPr>
        <p:txBody>
          <a:bodyPr>
            <a:normAutofit fontScale="70000" lnSpcReduction="20000"/>
          </a:bodyPr>
          <a:lstStyle/>
          <a:p>
            <a:pPr algn="ctr">
              <a:buNone/>
            </a:pPr>
            <a:r>
              <a:rPr lang="en-US" sz="2571" b="1" dirty="0" err="1" smtClean="0"/>
              <a:t>Emporer</a:t>
            </a:r>
            <a:endParaRPr lang="en-US" sz="2571" b="1" dirty="0" smtClean="0"/>
          </a:p>
          <a:p>
            <a:r>
              <a:rPr lang="en-US" sz="2300" dirty="0" smtClean="0"/>
              <a:t>According to mythology, it is a commonly accepted fact that emperors have reigned over Japan for more than 1500 years, and that they have all descended from the same imperial family. </a:t>
            </a:r>
          </a:p>
          <a:p>
            <a:r>
              <a:rPr lang="en-US" sz="2300" dirty="0" smtClean="0"/>
              <a:t>The postwar constitution of 1946 states that the emperor has only a symbolic function. He now mainly participates at ceremonies and diplomatic meetings, but has no effective political power and is only the symbol of the state.</a:t>
            </a:r>
          </a:p>
          <a:p>
            <a:r>
              <a:rPr lang="en-US" sz="2300" dirty="0" smtClean="0"/>
              <a:t>In 1989, Emperor Akihito became Japan's 125th emperor.</a:t>
            </a:r>
          </a:p>
          <a:p>
            <a:pPr>
              <a:buNone/>
            </a:pPr>
            <a:endParaRPr lang="en-US" dirty="0" smtClean="0"/>
          </a:p>
          <a:p>
            <a:pPr>
              <a:buNone/>
            </a:pPr>
            <a:endParaRPr lang="en-US" dirty="0"/>
          </a:p>
        </p:txBody>
      </p:sp>
      <p:sp>
        <p:nvSpPr>
          <p:cNvPr id="4" name="Content Placeholder 3"/>
          <p:cNvSpPr>
            <a:spLocks noGrp="1"/>
          </p:cNvSpPr>
          <p:nvPr>
            <p:ph sz="half" idx="2"/>
          </p:nvPr>
        </p:nvSpPr>
        <p:spPr>
          <a:xfrm>
            <a:off x="4250540" y="1100667"/>
            <a:ext cx="4000323" cy="4789770"/>
          </a:xfrm>
        </p:spPr>
        <p:txBody>
          <a:bodyPr>
            <a:normAutofit fontScale="70000" lnSpcReduction="20000"/>
          </a:bodyPr>
          <a:lstStyle/>
          <a:p>
            <a:pPr algn="ctr">
              <a:buNone/>
            </a:pPr>
            <a:r>
              <a:rPr lang="en-US" sz="2571" b="1" dirty="0" smtClean="0"/>
              <a:t>Economy</a:t>
            </a:r>
            <a:endParaRPr lang="en-US" sz="2571" dirty="0" smtClean="0"/>
          </a:p>
          <a:p>
            <a:r>
              <a:rPr lang="en-US" dirty="0" smtClean="0"/>
              <a:t>The Japanese economy is one of the third largest in the world. Only the USA and China have a higher GNP. The Japanese currency is the Yen. </a:t>
            </a:r>
          </a:p>
          <a:p>
            <a:r>
              <a:rPr lang="en-US" b="1" dirty="0" smtClean="0"/>
              <a:t>Exports</a:t>
            </a:r>
            <a:r>
              <a:rPr lang="en-US" dirty="0" smtClean="0"/>
              <a:t>: Japan's main export goods are cars, electronic devices and computers. Most important trade partners are China and the USA, followed by South Korea, Taiwan, Hong Kong, Singapore, Thailand and Germany. </a:t>
            </a:r>
          </a:p>
          <a:p>
            <a:r>
              <a:rPr lang="en-US" b="1" dirty="0" smtClean="0"/>
              <a:t>Imports</a:t>
            </a:r>
            <a:r>
              <a:rPr lang="en-US" dirty="0" smtClean="0"/>
              <a:t>: Japan has a surplus in its export/import balance. The most important import goods are raw materials such as oil, foodstuffs and wood. Major supplier is China, followed by the USA, Australia, </a:t>
            </a:r>
            <a:r>
              <a:rPr lang="en-US" dirty="0" err="1" smtClean="0"/>
              <a:t>Saudia</a:t>
            </a:r>
            <a:r>
              <a:rPr lang="en-US" dirty="0" smtClean="0"/>
              <a:t> Arabia, South Korea, Indonesia and the United Arab Emirates. </a:t>
            </a:r>
          </a:p>
          <a:p>
            <a:r>
              <a:rPr lang="en-US" b="1" dirty="0" smtClean="0"/>
              <a:t>Industries</a:t>
            </a:r>
            <a:r>
              <a:rPr lang="en-US" dirty="0" smtClean="0"/>
              <a:t>: Manufacturing, construction, distribution, real estate, services, and communication are Japan's major industries today. Agriculture makes up only about two percent of the GNP. Most important agricultural product is rice.</a:t>
            </a:r>
          </a:p>
          <a:p>
            <a:endParaRPr lang="en-US" dirty="0"/>
          </a:p>
        </p:txBody>
      </p:sp>
      <p:sp>
        <p:nvSpPr>
          <p:cNvPr id="5" name="TextBox 4"/>
          <p:cNvSpPr txBox="1"/>
          <p:nvPr/>
        </p:nvSpPr>
        <p:spPr>
          <a:xfrm>
            <a:off x="0" y="6126162"/>
            <a:ext cx="9144000" cy="954107"/>
          </a:xfrm>
          <a:prstGeom prst="rect">
            <a:avLst/>
          </a:prstGeom>
          <a:noFill/>
        </p:spPr>
        <p:txBody>
          <a:bodyPr wrap="square" rtlCol="0">
            <a:spAutoFit/>
          </a:bodyPr>
          <a:lstStyle/>
          <a:p>
            <a:r>
              <a:rPr lang="en-US" sz="1000" dirty="0" smtClean="0"/>
              <a:t>References:</a:t>
            </a:r>
            <a:r>
              <a:rPr lang="en-US" sz="1000" u="sng" dirty="0" smtClean="0"/>
              <a:t>  </a:t>
            </a:r>
            <a:r>
              <a:rPr lang="en-US" sz="1000" u="sng" dirty="0" smtClean="0">
                <a:hlinkClick r:id="rId2"/>
              </a:rPr>
              <a:t>http://www.japan-guide.com/e/e644.html</a:t>
            </a:r>
            <a:r>
              <a:rPr lang="en-US" sz="1000" u="sng" dirty="0" smtClean="0"/>
              <a:t> </a:t>
            </a:r>
          </a:p>
          <a:p>
            <a:r>
              <a:rPr lang="en-US" sz="1000" dirty="0" smtClean="0"/>
              <a:t>http://www.japan-guide.com/e/e2135.html</a:t>
            </a:r>
            <a:endParaRPr lang="en-US" sz="1000" u="sng" dirty="0" smtClean="0"/>
          </a:p>
          <a:p>
            <a:endParaRPr lang="en-US" dirty="0" smtClean="0"/>
          </a:p>
          <a:p>
            <a:endParaRPr lang="en-US" dirty="0"/>
          </a:p>
        </p:txBody>
      </p:sp>
      <p:pic>
        <p:nvPicPr>
          <p:cNvPr id="9218" name="Picture 2" descr="C:\Program Files (x86)\Microsoft Office\MEDIA\CAGCAT10\j0222019.wmf"/>
          <p:cNvPicPr>
            <a:picLocks noChangeAspect="1" noChangeArrowheads="1"/>
          </p:cNvPicPr>
          <p:nvPr/>
        </p:nvPicPr>
        <p:blipFill>
          <a:blip r:embed="rId3"/>
          <a:srcRect/>
          <a:stretch>
            <a:fillRect/>
          </a:stretch>
        </p:blipFill>
        <p:spPr bwMode="auto">
          <a:xfrm>
            <a:off x="3226972" y="5137760"/>
            <a:ext cx="984863" cy="98840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487</TotalTime>
  <Words>1158</Words>
  <Application>Microsoft Office PowerPoint</Application>
  <PresentationFormat>On-screen Show (4:3)</PresentationFormat>
  <Paragraphs>65</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Plaza</vt:lpstr>
      <vt:lpstr>Japanese History and Politics</vt:lpstr>
      <vt:lpstr>Slide 2</vt:lpstr>
      <vt:lpstr>History cont.</vt:lpstr>
      <vt:lpstr>History cont.    漆の結婚</vt:lpstr>
      <vt:lpstr>Slide 5</vt:lpstr>
      <vt:lpstr>Slide 6</vt:lpstr>
      <vt:lpstr>Slide 7</vt:lpstr>
      <vt:lpstr>Politics</vt:lpstr>
      <vt:lpstr>Politics  漆の習慣</vt:lpstr>
    </vt:vector>
  </TitlesOfParts>
  <Company>daddy 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Japanese Culture</dc:title>
  <dc:creator>Brenae Perkins</dc:creator>
  <cp:lastModifiedBy>Owner</cp:lastModifiedBy>
  <cp:revision>101</cp:revision>
  <dcterms:created xsi:type="dcterms:W3CDTF">2012-03-08T21:19:52Z</dcterms:created>
  <dcterms:modified xsi:type="dcterms:W3CDTF">2012-03-12T02:56:16Z</dcterms:modified>
</cp:coreProperties>
</file>